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2" r:id="rId2"/>
    <p:sldId id="276" r:id="rId3"/>
    <p:sldId id="284" r:id="rId4"/>
    <p:sldId id="277" r:id="rId5"/>
    <p:sldId id="267" r:id="rId6"/>
    <p:sldId id="281" r:id="rId7"/>
    <p:sldId id="282" r:id="rId8"/>
    <p:sldId id="28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0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45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56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4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6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9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D0BDD-6B38-4D0B-B416-1E0580A16C8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72B0E2-527F-4704-9B9D-42B91B9B1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Ton%20Nu%20Bich%20Van\BvanTN\lop7\h7\H7T29\H7T29\tuoi_than_tien.mi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21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oleObject" Target="../embeddings/oleObject2.bin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oleObject" Target="../embeddings/oleObject4.bin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5.wmf"/><Relationship Id="rId30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4.wmf"/><Relationship Id="rId26" Type="http://schemas.openxmlformats.org/officeDocument/2006/relationships/image" Target="../media/image45.png"/><Relationship Id="rId3" Type="http://schemas.openxmlformats.org/officeDocument/2006/relationships/image" Target="../media/image43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oleObject" Target="../embeddings/oleObject16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9.bin"/><Relationship Id="rId3" Type="http://schemas.openxmlformats.org/officeDocument/2006/relationships/oleObject" Target="../embeddings/oleObject17.bin"/><Relationship Id="rId21" Type="http://schemas.openxmlformats.org/officeDocument/2006/relationships/image" Target="../media/image36.wmf"/><Relationship Id="rId7" Type="http://schemas.openxmlformats.org/officeDocument/2006/relationships/image" Target="../media/image58.png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4.wmf"/><Relationship Id="rId25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33.wmf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59.png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5.wmf"/><Relationship Id="rId4" Type="http://schemas.openxmlformats.org/officeDocument/2006/relationships/image" Target="../media/image28.wmf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766618" y="1560945"/>
            <a:ext cx="7915564" cy="1898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 :</a:t>
            </a:r>
          </a:p>
        </p:txBody>
      </p:sp>
    </p:spTree>
    <p:extLst>
      <p:ext uri="{BB962C8B-B14F-4D97-AF65-F5344CB8AC3E}">
        <p14:creationId xmlns:p14="http://schemas.microsoft.com/office/powerpoint/2010/main" val="878458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38314" y="285751"/>
            <a:ext cx="89296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>
                <a:latin typeface="Arial" panose="020B0604020202020204" pitchFamily="34" charset="0"/>
              </a:rPr>
              <a:t>Tiết học đến đây kết thúc</a:t>
            </a:r>
          </a:p>
        </p:txBody>
      </p:sp>
      <p:pic>
        <p:nvPicPr>
          <p:cNvPr id="15363" name="Picture 8" descr="6b1ec0e24917-5117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95" y="955581"/>
            <a:ext cx="4312010" cy="354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3962400" y="5181600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5410200" y="3657600"/>
            <a:ext cx="609600" cy="609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21FB2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4419600" y="3962400"/>
            <a:ext cx="685800" cy="6096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4800600" y="5943600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6553200" y="3962400"/>
            <a:ext cx="609600" cy="457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FF00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6" name="AutoShape 14"/>
          <p:cNvSpPr>
            <a:spLocks noChangeArrowheads="1"/>
          </p:cNvSpPr>
          <p:nvPr/>
        </p:nvSpPr>
        <p:spPr bwMode="auto">
          <a:xfrm>
            <a:off x="5867400" y="5943600"/>
            <a:ext cx="685800" cy="533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6781800" y="4953000"/>
            <a:ext cx="609600" cy="4572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00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4528" name="Picture 16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464" y="610665"/>
            <a:ext cx="1476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9" name="WordArt 17"/>
          <p:cNvSpPr>
            <a:spLocks noChangeArrowheads="1" noChangeShapeType="1" noTextEdit="1"/>
          </p:cNvSpPr>
          <p:nvPr/>
        </p:nvSpPr>
        <p:spPr bwMode="auto">
          <a:xfrm>
            <a:off x="1155700" y="4955826"/>
            <a:ext cx="69850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3600" b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85194" dir="17793903" algn="ctr" rotWithShape="0">
                  <a:srgbClr val="FFFF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9828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21 0.0788 C 0.39792 0.08736 0.59462 0.09128 0.79201 0.09128 C 0.71944 0.02773 0.61562 0.09452 0.52917 0.0758 C 0.51805 0.07048 0.49427 0.06656 0.49427 0.06679 C 0.47656 0.05824 0.44635 0.05431 0.42691 0.05107 C 0.36649 0.05269 0.30573 0.05015 0.24549 0.05708 C 0.23194 0.0587 0.21753 0.06956 0.20365 0.07256 C 0.19496 0.07649 0.19427 0.07441 0.20121 0.0788 Z " pathEditMode="relative" rAng="0" ptsTypes="ffffffff">
                                      <p:cBhvr>
                                        <p:cTn id="48" dur="5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-178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583 -4.44444E-6 L -1.6625 -0.00833 " pathEditMode="relative" rAng="0" ptsTypes="AA">
                                      <p:cBhvr>
                                        <p:cTn id="50" dur="10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1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nimBg="1"/>
      <p:bldP spid="64522" grpId="0" animBg="1"/>
      <p:bldP spid="64523" grpId="0" animBg="1"/>
      <p:bldP spid="64524" grpId="0" animBg="1"/>
      <p:bldP spid="64525" grpId="0" animBg="1"/>
      <p:bldP spid="64526" grpId="0" animBg="1"/>
      <p:bldP spid="64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221" y="113671"/>
            <a:ext cx="1085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Kiểm tra bài cũ: </a:t>
            </a:r>
            <a:r>
              <a:rPr lang="en-US" noProof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noProof="1" smtClean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ổ sung thêm </a:t>
            </a:r>
            <a:r>
              <a:rPr lang="en-US" noProof="1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một điều kiện </a:t>
            </a:r>
            <a:r>
              <a:rPr lang="en-US" noProof="1" smtClean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để hai tam giác ở mỗi hình sau bằng </a:t>
            </a:r>
            <a:r>
              <a:rPr lang="en-US" noProof="1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nhau theo trường </a:t>
            </a:r>
            <a:r>
              <a:rPr lang="en-US" noProof="1" smtClean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hợp </a:t>
            </a:r>
            <a:r>
              <a:rPr lang="en-US" noProof="1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tương ứng</a:t>
            </a:r>
            <a:r>
              <a:rPr lang="en-US" noProof="1" smtClean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077559" y="892856"/>
                <a:ext cx="218303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ΔABC</m:t>
                      </m:r>
                      <m:r>
                        <a:rPr lang="en-US" sz="24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ΔDEF</m:t>
                      </m:r>
                      <m:r>
                        <a:rPr lang="en-US" sz="24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0" noProof="1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noProof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4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4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en-US" sz="2400" noProof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559" y="892856"/>
                <a:ext cx="2183034" cy="830997"/>
              </a:xfrm>
              <a:prstGeom prst="rect">
                <a:avLst/>
              </a:prstGeom>
              <a:blipFill rotWithShape="1">
                <a:blip r:embed="rId2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016007" y="2632928"/>
                <a:ext cx="260436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ΔIHK</m:t>
                      </m:r>
                      <m:r>
                        <a:rPr lang="en-US" sz="28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ΔUVW</m:t>
                      </m:r>
                      <m:r>
                        <a:rPr lang="en-US" sz="28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0" noProof="1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noProof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</m:d>
                    </m:oMath>
                  </m:oMathPara>
                </a14:m>
                <a:endParaRPr lang="en-US" sz="2800" noProof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007" y="2632928"/>
                <a:ext cx="2604367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46882" y="5425931"/>
                <a:ext cx="388478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ΔMNQ</m:t>
                      </m:r>
                      <m:r>
                        <a:rPr lang="en-US" sz="28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ΔRST</m:t>
                      </m:r>
                      <m:r>
                        <a:rPr lang="en-US" sz="2800" b="0" i="0" noProof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0" noProof="1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noProof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nh</m:t>
                          </m:r>
                          <m: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huy</m:t>
                          </m:r>
                          <m: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ề</m:t>
                          </m:r>
                          <m:r>
                            <m:rPr>
                              <m:sty m:val="p"/>
                            </m:rP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nh</m:t>
                          </m:r>
                          <m: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ọ</m:t>
                          </m:r>
                          <m:r>
                            <m:rPr>
                              <m:sty m:val="p"/>
                            </m:rPr>
                            <a:rPr lang="en-US" sz="2800" b="0" i="0" noProof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2800" noProof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2" y="5425931"/>
                <a:ext cx="3884781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379413" y="622300"/>
            <a:ext cx="229711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>
            <a:off x="1743075" y="1681163"/>
            <a:ext cx="92075" cy="90488"/>
          </a:xfrm>
          <a:custGeom>
            <a:avLst/>
            <a:gdLst>
              <a:gd name="T0" fmla="*/ 0 w 58"/>
              <a:gd name="T1" fmla="*/ 0 h 57"/>
              <a:gd name="T2" fmla="*/ 58 w 58"/>
              <a:gd name="T3" fmla="*/ 0 h 57"/>
              <a:gd name="T4" fmla="*/ 58 w 58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57">
                <a:moveTo>
                  <a:pt x="0" y="0"/>
                </a:moveTo>
                <a:lnTo>
                  <a:pt x="58" y="0"/>
                </a:lnTo>
                <a:lnTo>
                  <a:pt x="58" y="57"/>
                </a:lnTo>
              </a:path>
            </a:pathLst>
          </a:cu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>
            <a:off x="585788" y="1681163"/>
            <a:ext cx="90487" cy="90488"/>
          </a:xfrm>
          <a:custGeom>
            <a:avLst/>
            <a:gdLst>
              <a:gd name="T0" fmla="*/ 0 w 57"/>
              <a:gd name="T1" fmla="*/ 0 h 57"/>
              <a:gd name="T2" fmla="*/ 57 w 57"/>
              <a:gd name="T3" fmla="*/ 0 h 57"/>
              <a:gd name="T4" fmla="*/ 57 w 57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7">
                <a:moveTo>
                  <a:pt x="0" y="0"/>
                </a:moveTo>
                <a:lnTo>
                  <a:pt x="57" y="0"/>
                </a:lnTo>
                <a:lnTo>
                  <a:pt x="57" y="57"/>
                </a:lnTo>
              </a:path>
            </a:pathLst>
          </a:cu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85788" y="1771650"/>
            <a:ext cx="708025" cy="0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585788" y="893763"/>
            <a:ext cx="708025" cy="877888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585788" y="893763"/>
            <a:ext cx="0" cy="877888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1743075" y="1771650"/>
            <a:ext cx="708025" cy="0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>
            <a:off x="1743075" y="893763"/>
            <a:ext cx="708025" cy="877888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>
            <a:off x="1743075" y="893763"/>
            <a:ext cx="0" cy="877888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677988" y="1252538"/>
            <a:ext cx="130175" cy="44450"/>
            <a:chOff x="1057" y="789"/>
            <a:chExt cx="82" cy="28"/>
          </a:xfrm>
        </p:grpSpPr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1057" y="789"/>
              <a:ext cx="82" cy="0"/>
            </a:xfrm>
            <a:prstGeom prst="line">
              <a:avLst/>
            </a:prstGeom>
            <a:noFill/>
            <a:ln w="3175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1057" y="817"/>
              <a:ext cx="82" cy="0"/>
            </a:xfrm>
            <a:prstGeom prst="line">
              <a:avLst/>
            </a:prstGeom>
            <a:noFill/>
            <a:ln w="3175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2" name="Group 18"/>
          <p:cNvGrpSpPr>
            <a:grpSpLocks/>
          </p:cNvGrpSpPr>
          <p:nvPr/>
        </p:nvGrpSpPr>
        <p:grpSpPr bwMode="auto">
          <a:xfrm>
            <a:off x="520700" y="1271588"/>
            <a:ext cx="130175" cy="44450"/>
            <a:chOff x="328" y="801"/>
            <a:chExt cx="82" cy="28"/>
          </a:xfrm>
        </p:grpSpPr>
        <p:sp>
          <p:nvSpPr>
            <p:cNvPr id="80" name="Line 16"/>
            <p:cNvSpPr>
              <a:spLocks noChangeShapeType="1"/>
            </p:cNvSpPr>
            <p:nvPr/>
          </p:nvSpPr>
          <p:spPr bwMode="auto">
            <a:xfrm>
              <a:off x="328" y="801"/>
              <a:ext cx="82" cy="0"/>
            </a:xfrm>
            <a:prstGeom prst="line">
              <a:avLst/>
            </a:prstGeom>
            <a:noFill/>
            <a:ln w="3175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328" y="829"/>
              <a:ext cx="82" cy="0"/>
            </a:xfrm>
            <a:prstGeom prst="line">
              <a:avLst/>
            </a:prstGeom>
            <a:noFill/>
            <a:ln w="3175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53" name="Line 19"/>
          <p:cNvSpPr>
            <a:spLocks noChangeShapeType="1"/>
          </p:cNvSpPr>
          <p:nvPr/>
        </p:nvSpPr>
        <p:spPr bwMode="auto">
          <a:xfrm flipV="1">
            <a:off x="2068513" y="1706563"/>
            <a:ext cx="0" cy="130175"/>
          </a:xfrm>
          <a:prstGeom prst="line">
            <a:avLst/>
          </a:pr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 flipV="1">
            <a:off x="885825" y="1706563"/>
            <a:ext cx="0" cy="130175"/>
          </a:xfrm>
          <a:prstGeom prst="line">
            <a:avLst/>
          </a:pr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1279525" y="1976438"/>
            <a:ext cx="560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Hình 1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6" name="Group 25"/>
          <p:cNvGrpSpPr>
            <a:grpSpLocks/>
          </p:cNvGrpSpPr>
          <p:nvPr/>
        </p:nvGrpSpPr>
        <p:grpSpPr bwMode="auto">
          <a:xfrm>
            <a:off x="444500" y="1758950"/>
            <a:ext cx="177800" cy="225425"/>
            <a:chOff x="280" y="1108"/>
            <a:chExt cx="112" cy="142"/>
          </a:xfrm>
        </p:grpSpPr>
        <p:sp>
          <p:nvSpPr>
            <p:cNvPr id="77" name="Oval 22"/>
            <p:cNvSpPr>
              <a:spLocks noChangeArrowheads="1"/>
            </p:cNvSpPr>
            <p:nvPr/>
          </p:nvSpPr>
          <p:spPr bwMode="auto">
            <a:xfrm>
              <a:off x="361" y="1108"/>
              <a:ext cx="16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Oval 23"/>
            <p:cNvSpPr>
              <a:spLocks noChangeArrowheads="1"/>
            </p:cNvSpPr>
            <p:nvPr/>
          </p:nvSpPr>
          <p:spPr bwMode="auto">
            <a:xfrm>
              <a:off x="361" y="1108"/>
              <a:ext cx="16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280" y="1112"/>
              <a:ext cx="11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29"/>
          <p:cNvGrpSpPr>
            <a:grpSpLocks/>
          </p:cNvGrpSpPr>
          <p:nvPr/>
        </p:nvGrpSpPr>
        <p:grpSpPr bwMode="auto">
          <a:xfrm>
            <a:off x="1279525" y="1758950"/>
            <a:ext cx="230187" cy="225425"/>
            <a:chOff x="806" y="1108"/>
            <a:chExt cx="145" cy="142"/>
          </a:xfrm>
        </p:grpSpPr>
        <p:sp>
          <p:nvSpPr>
            <p:cNvPr id="74" name="Oval 26"/>
            <p:cNvSpPr>
              <a:spLocks noChangeArrowheads="1"/>
            </p:cNvSpPr>
            <p:nvPr/>
          </p:nvSpPr>
          <p:spPr bwMode="auto">
            <a:xfrm>
              <a:off x="806" y="1108"/>
              <a:ext cx="17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Oval 27"/>
            <p:cNvSpPr>
              <a:spLocks noChangeArrowheads="1"/>
            </p:cNvSpPr>
            <p:nvPr/>
          </p:nvSpPr>
          <p:spPr bwMode="auto">
            <a:xfrm>
              <a:off x="806" y="1108"/>
              <a:ext cx="17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839" y="1112"/>
              <a:ext cx="11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Group 33"/>
          <p:cNvGrpSpPr>
            <a:grpSpLocks/>
          </p:cNvGrpSpPr>
          <p:nvPr/>
        </p:nvGrpSpPr>
        <p:grpSpPr bwMode="auto">
          <a:xfrm>
            <a:off x="2438400" y="1731963"/>
            <a:ext cx="228600" cy="219075"/>
            <a:chOff x="1536" y="1091"/>
            <a:chExt cx="144" cy="138"/>
          </a:xfrm>
        </p:grpSpPr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1536" y="1108"/>
              <a:ext cx="16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Oval 31"/>
            <p:cNvSpPr>
              <a:spLocks noChangeArrowheads="1"/>
            </p:cNvSpPr>
            <p:nvPr/>
          </p:nvSpPr>
          <p:spPr bwMode="auto">
            <a:xfrm>
              <a:off x="1536" y="1108"/>
              <a:ext cx="16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1568" y="1091"/>
              <a:ext cx="11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9" name="Group 37"/>
          <p:cNvGrpSpPr>
            <a:grpSpLocks/>
          </p:cNvGrpSpPr>
          <p:nvPr/>
        </p:nvGrpSpPr>
        <p:grpSpPr bwMode="auto">
          <a:xfrm>
            <a:off x="1595438" y="1758950"/>
            <a:ext cx="187325" cy="225425"/>
            <a:chOff x="1005" y="1108"/>
            <a:chExt cx="118" cy="142"/>
          </a:xfrm>
        </p:grpSpPr>
        <p:sp>
          <p:nvSpPr>
            <p:cNvPr id="68" name="Oval 34"/>
            <p:cNvSpPr>
              <a:spLocks noChangeArrowheads="1"/>
            </p:cNvSpPr>
            <p:nvPr/>
          </p:nvSpPr>
          <p:spPr bwMode="auto">
            <a:xfrm>
              <a:off x="1090" y="1108"/>
              <a:ext cx="16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Oval 35"/>
            <p:cNvSpPr>
              <a:spLocks noChangeArrowheads="1"/>
            </p:cNvSpPr>
            <p:nvPr/>
          </p:nvSpPr>
          <p:spPr bwMode="auto">
            <a:xfrm>
              <a:off x="1090" y="1108"/>
              <a:ext cx="16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05" y="1112"/>
              <a:ext cx="1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Group 41"/>
          <p:cNvGrpSpPr>
            <a:grpSpLocks/>
          </p:cNvGrpSpPr>
          <p:nvPr/>
        </p:nvGrpSpPr>
        <p:grpSpPr bwMode="auto">
          <a:xfrm>
            <a:off x="488950" y="687388"/>
            <a:ext cx="177800" cy="219075"/>
            <a:chOff x="308" y="433"/>
            <a:chExt cx="112" cy="138"/>
          </a:xfrm>
        </p:grpSpPr>
        <p:sp>
          <p:nvSpPr>
            <p:cNvPr id="65" name="Oval 38"/>
            <p:cNvSpPr>
              <a:spLocks noChangeArrowheads="1"/>
            </p:cNvSpPr>
            <p:nvPr/>
          </p:nvSpPr>
          <p:spPr bwMode="auto">
            <a:xfrm>
              <a:off x="361" y="555"/>
              <a:ext cx="16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Oval 39"/>
            <p:cNvSpPr>
              <a:spLocks noChangeArrowheads="1"/>
            </p:cNvSpPr>
            <p:nvPr/>
          </p:nvSpPr>
          <p:spPr bwMode="auto">
            <a:xfrm>
              <a:off x="361" y="555"/>
              <a:ext cx="16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Rectangle 40"/>
            <p:cNvSpPr>
              <a:spLocks noChangeArrowheads="1"/>
            </p:cNvSpPr>
            <p:nvPr/>
          </p:nvSpPr>
          <p:spPr bwMode="auto">
            <a:xfrm>
              <a:off x="308" y="433"/>
              <a:ext cx="11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1" name="Group 45"/>
          <p:cNvGrpSpPr>
            <a:grpSpLocks/>
          </p:cNvGrpSpPr>
          <p:nvPr/>
        </p:nvGrpSpPr>
        <p:grpSpPr bwMode="auto">
          <a:xfrm>
            <a:off x="1646238" y="687388"/>
            <a:ext cx="177800" cy="219075"/>
            <a:chOff x="1037" y="433"/>
            <a:chExt cx="112" cy="138"/>
          </a:xfrm>
        </p:grpSpPr>
        <p:sp>
          <p:nvSpPr>
            <p:cNvPr id="62" name="Oval 42"/>
            <p:cNvSpPr>
              <a:spLocks noChangeArrowheads="1"/>
            </p:cNvSpPr>
            <p:nvPr/>
          </p:nvSpPr>
          <p:spPr bwMode="auto">
            <a:xfrm>
              <a:off x="1090" y="555"/>
              <a:ext cx="16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Oval 43"/>
            <p:cNvSpPr>
              <a:spLocks noChangeArrowheads="1"/>
            </p:cNvSpPr>
            <p:nvPr/>
          </p:nvSpPr>
          <p:spPr bwMode="auto">
            <a:xfrm>
              <a:off x="1090" y="555"/>
              <a:ext cx="16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Rectangle 44"/>
            <p:cNvSpPr>
              <a:spLocks noChangeArrowheads="1"/>
            </p:cNvSpPr>
            <p:nvPr/>
          </p:nvSpPr>
          <p:spPr bwMode="auto">
            <a:xfrm>
              <a:off x="1037" y="433"/>
              <a:ext cx="11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588073" y="565528"/>
            <a:ext cx="6465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Trường hợp 1: Nếu </a:t>
            </a:r>
            <a:r>
              <a:rPr lang="en-US" sz="2400" noProof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hai cạnh góc vuông </a:t>
            </a:r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 tam giác vuông này lần lượt bằng </a:t>
            </a:r>
            <a:r>
              <a:rPr lang="en-US" sz="2400" noProof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hai cạnh góc vuông </a:t>
            </a:r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 tam giác vuông kia thì hai tam giác đó bằng </a:t>
            </a:r>
            <a:r>
              <a:rPr lang="en-US" sz="2400" noProof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nhau.</a:t>
            </a:r>
            <a:endParaRPr lang="en-US" sz="2400" noProof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54124" y="2354051"/>
            <a:ext cx="6137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Trường hợp 2: Nếu </a:t>
            </a:r>
            <a:r>
              <a:rPr lang="en-US" sz="2400" noProof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một cạnh góc vuông</a:t>
            </a:r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và </a:t>
            </a:r>
            <a:r>
              <a:rPr lang="en-US" sz="2400" noProof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một góc nhọn kề cạnh ấy </a:t>
            </a:r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 tam giác vuông này bằng </a:t>
            </a:r>
            <a:r>
              <a:rPr lang="en-US" sz="2400" noProof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một cạnh góc vuông</a:t>
            </a:r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và </a:t>
            </a:r>
            <a:r>
              <a:rPr lang="en-US" sz="2400" noProof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một góc nhọn kề cạnh ấy </a:t>
            </a:r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 tam giác vuông kia thì hai tam giác vuông đó bằng </a:t>
            </a:r>
            <a:r>
              <a:rPr lang="en-US" sz="2400" noProof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nhau.</a:t>
            </a:r>
            <a:endParaRPr lang="en-US" sz="2400" noProof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83580" y="4611231"/>
            <a:ext cx="6908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Trường hợp 3: Nếu </a:t>
            </a:r>
            <a:r>
              <a:rPr lang="en-US" sz="2400" noProof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cạnh huyền </a:t>
            </a:r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và </a:t>
            </a:r>
            <a:r>
              <a:rPr lang="en-US" sz="2400" noProof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một góc nhọn </a:t>
            </a:r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 tam giác vuông này bằng </a:t>
            </a:r>
            <a:r>
              <a:rPr lang="en-US" sz="2400" noProof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cạnh huyền </a:t>
            </a:r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và </a:t>
            </a:r>
            <a:r>
              <a:rPr lang="en-US" sz="2400" noProof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một góc nhọn </a:t>
            </a:r>
            <a:r>
              <a:rPr lang="en-US" sz="2400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 tam giác vuông kia thì hai tam giác vuông đó bằng </a:t>
            </a:r>
            <a:r>
              <a:rPr lang="en-US" sz="2400" noProof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nha</a:t>
            </a:r>
            <a:r>
              <a:rPr lang="en-US" sz="2800" noProof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u.</a:t>
            </a:r>
            <a:endParaRPr lang="en-US" sz="2800" noProof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9" name="AutoShape 87"/>
          <p:cNvSpPr>
            <a:spLocks noChangeAspect="1" noChangeArrowheads="1" noTextEdit="1"/>
          </p:cNvSpPr>
          <p:nvPr/>
        </p:nvSpPr>
        <p:spPr bwMode="auto">
          <a:xfrm>
            <a:off x="377825" y="2135188"/>
            <a:ext cx="23479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0" name="Freeform 89"/>
          <p:cNvSpPr>
            <a:spLocks/>
          </p:cNvSpPr>
          <p:nvPr/>
        </p:nvSpPr>
        <p:spPr bwMode="auto">
          <a:xfrm>
            <a:off x="2335213" y="3200401"/>
            <a:ext cx="47625" cy="101600"/>
          </a:xfrm>
          <a:custGeom>
            <a:avLst/>
            <a:gdLst>
              <a:gd name="T0" fmla="*/ 0 w 30"/>
              <a:gd name="T1" fmla="*/ 64 h 64"/>
              <a:gd name="T2" fmla="*/ 30 w 30"/>
              <a:gd name="T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" h="64">
                <a:moveTo>
                  <a:pt x="0" y="64"/>
                </a:moveTo>
                <a:cubicBezTo>
                  <a:pt x="0" y="39"/>
                  <a:pt x="11" y="16"/>
                  <a:pt x="30" y="0"/>
                </a:cubicBezTo>
              </a:path>
            </a:pathLst>
          </a:custGeom>
          <a:noFill/>
          <a:ln w="33338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1" name="Freeform 90"/>
          <p:cNvSpPr>
            <a:spLocks/>
          </p:cNvSpPr>
          <p:nvPr/>
        </p:nvSpPr>
        <p:spPr bwMode="auto">
          <a:xfrm>
            <a:off x="1160463" y="3200401"/>
            <a:ext cx="49213" cy="101600"/>
          </a:xfrm>
          <a:custGeom>
            <a:avLst/>
            <a:gdLst>
              <a:gd name="T0" fmla="*/ 0 w 31"/>
              <a:gd name="T1" fmla="*/ 64 h 64"/>
              <a:gd name="T2" fmla="*/ 31 w 31"/>
              <a:gd name="T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" h="64">
                <a:moveTo>
                  <a:pt x="0" y="64"/>
                </a:moveTo>
                <a:cubicBezTo>
                  <a:pt x="0" y="39"/>
                  <a:pt x="11" y="16"/>
                  <a:pt x="31" y="0"/>
                </a:cubicBezTo>
              </a:path>
            </a:pathLst>
          </a:custGeom>
          <a:noFill/>
          <a:ln w="33338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2" name="Freeform 91"/>
          <p:cNvSpPr>
            <a:spLocks/>
          </p:cNvSpPr>
          <p:nvPr/>
        </p:nvSpPr>
        <p:spPr bwMode="auto">
          <a:xfrm>
            <a:off x="1747838" y="3209926"/>
            <a:ext cx="92075" cy="92075"/>
          </a:xfrm>
          <a:custGeom>
            <a:avLst/>
            <a:gdLst>
              <a:gd name="T0" fmla="*/ 0 w 58"/>
              <a:gd name="T1" fmla="*/ 0 h 58"/>
              <a:gd name="T2" fmla="*/ 58 w 58"/>
              <a:gd name="T3" fmla="*/ 0 h 58"/>
              <a:gd name="T4" fmla="*/ 58 w 58"/>
              <a:gd name="T5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58">
                <a:moveTo>
                  <a:pt x="0" y="0"/>
                </a:moveTo>
                <a:lnTo>
                  <a:pt x="58" y="0"/>
                </a:lnTo>
                <a:lnTo>
                  <a:pt x="58" y="58"/>
                </a:ln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3" name="Freeform 92"/>
          <p:cNvSpPr>
            <a:spLocks/>
          </p:cNvSpPr>
          <p:nvPr/>
        </p:nvSpPr>
        <p:spPr bwMode="auto">
          <a:xfrm>
            <a:off x="573088" y="3209926"/>
            <a:ext cx="92075" cy="92075"/>
          </a:xfrm>
          <a:custGeom>
            <a:avLst/>
            <a:gdLst>
              <a:gd name="T0" fmla="*/ 0 w 58"/>
              <a:gd name="T1" fmla="*/ 0 h 58"/>
              <a:gd name="T2" fmla="*/ 58 w 58"/>
              <a:gd name="T3" fmla="*/ 0 h 58"/>
              <a:gd name="T4" fmla="*/ 58 w 58"/>
              <a:gd name="T5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58">
                <a:moveTo>
                  <a:pt x="0" y="0"/>
                </a:moveTo>
                <a:lnTo>
                  <a:pt x="58" y="0"/>
                </a:lnTo>
                <a:lnTo>
                  <a:pt x="58" y="58"/>
                </a:lnTo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4" name="Line 93"/>
          <p:cNvSpPr>
            <a:spLocks noChangeShapeType="1"/>
          </p:cNvSpPr>
          <p:nvPr/>
        </p:nvSpPr>
        <p:spPr bwMode="auto">
          <a:xfrm>
            <a:off x="573088" y="3302001"/>
            <a:ext cx="717550" cy="0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5" name="Line 94"/>
          <p:cNvSpPr>
            <a:spLocks noChangeShapeType="1"/>
          </p:cNvSpPr>
          <p:nvPr/>
        </p:nvSpPr>
        <p:spPr bwMode="auto">
          <a:xfrm>
            <a:off x="575304" y="2410435"/>
            <a:ext cx="717550" cy="892175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6" name="Line 95"/>
          <p:cNvSpPr>
            <a:spLocks noChangeShapeType="1"/>
          </p:cNvSpPr>
          <p:nvPr/>
        </p:nvSpPr>
        <p:spPr bwMode="auto">
          <a:xfrm>
            <a:off x="573088" y="2409826"/>
            <a:ext cx="0" cy="892175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7" name="Line 96"/>
          <p:cNvSpPr>
            <a:spLocks noChangeShapeType="1"/>
          </p:cNvSpPr>
          <p:nvPr/>
        </p:nvSpPr>
        <p:spPr bwMode="auto">
          <a:xfrm>
            <a:off x="1755776" y="3308351"/>
            <a:ext cx="717550" cy="0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8" name="Line 97"/>
          <p:cNvSpPr>
            <a:spLocks noChangeShapeType="1"/>
          </p:cNvSpPr>
          <p:nvPr/>
        </p:nvSpPr>
        <p:spPr bwMode="auto">
          <a:xfrm>
            <a:off x="1754189" y="2416176"/>
            <a:ext cx="717550" cy="892175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9" name="Line 98"/>
          <p:cNvSpPr>
            <a:spLocks noChangeShapeType="1"/>
          </p:cNvSpPr>
          <p:nvPr/>
        </p:nvSpPr>
        <p:spPr bwMode="auto">
          <a:xfrm>
            <a:off x="1747838" y="2409826"/>
            <a:ext cx="0" cy="892175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0" name="Line 99"/>
          <p:cNvSpPr>
            <a:spLocks noChangeShapeType="1"/>
          </p:cNvSpPr>
          <p:nvPr/>
        </p:nvSpPr>
        <p:spPr bwMode="auto">
          <a:xfrm flipV="1">
            <a:off x="2057400" y="3235326"/>
            <a:ext cx="0" cy="133350"/>
          </a:xfrm>
          <a:prstGeom prst="line">
            <a:avLst/>
          </a:pr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1" name="Line 100"/>
          <p:cNvSpPr>
            <a:spLocks noChangeShapeType="1"/>
          </p:cNvSpPr>
          <p:nvPr/>
        </p:nvSpPr>
        <p:spPr bwMode="auto">
          <a:xfrm flipV="1">
            <a:off x="890588" y="3235326"/>
            <a:ext cx="0" cy="133350"/>
          </a:xfrm>
          <a:prstGeom prst="line">
            <a:avLst/>
          </a:pr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2" name="Rectangle 101"/>
          <p:cNvSpPr>
            <a:spLocks noChangeArrowheads="1"/>
          </p:cNvSpPr>
          <p:nvPr/>
        </p:nvSpPr>
        <p:spPr bwMode="auto">
          <a:xfrm>
            <a:off x="1284288" y="3459163"/>
            <a:ext cx="560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Hình 2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3" name="Group 105"/>
          <p:cNvGrpSpPr>
            <a:grpSpLocks/>
          </p:cNvGrpSpPr>
          <p:nvPr/>
        </p:nvGrpSpPr>
        <p:grpSpPr bwMode="auto">
          <a:xfrm>
            <a:off x="442913" y="3289301"/>
            <a:ext cx="142875" cy="227013"/>
            <a:chOff x="279" y="2072"/>
            <a:chExt cx="90" cy="143"/>
          </a:xfrm>
        </p:grpSpPr>
        <p:sp>
          <p:nvSpPr>
            <p:cNvPr id="164" name="Oval 102"/>
            <p:cNvSpPr>
              <a:spLocks noChangeArrowheads="1"/>
            </p:cNvSpPr>
            <p:nvPr/>
          </p:nvSpPr>
          <p:spPr bwMode="auto">
            <a:xfrm>
              <a:off x="353" y="2072"/>
              <a:ext cx="16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Oval 103"/>
            <p:cNvSpPr>
              <a:spLocks noChangeArrowheads="1"/>
            </p:cNvSpPr>
            <p:nvPr/>
          </p:nvSpPr>
          <p:spPr bwMode="auto">
            <a:xfrm>
              <a:off x="353" y="2072"/>
              <a:ext cx="16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Rectangle 104"/>
            <p:cNvSpPr>
              <a:spLocks noChangeArrowheads="1"/>
            </p:cNvSpPr>
            <p:nvPr/>
          </p:nvSpPr>
          <p:spPr bwMode="auto">
            <a:xfrm>
              <a:off x="279" y="2076"/>
              <a:ext cx="8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4" name="Group 109"/>
          <p:cNvGrpSpPr>
            <a:grpSpLocks/>
          </p:cNvGrpSpPr>
          <p:nvPr/>
        </p:nvGrpSpPr>
        <p:grpSpPr bwMode="auto">
          <a:xfrm>
            <a:off x="1277938" y="3262313"/>
            <a:ext cx="236538" cy="220663"/>
            <a:chOff x="805" y="2055"/>
            <a:chExt cx="149" cy="139"/>
          </a:xfrm>
        </p:grpSpPr>
        <p:sp>
          <p:nvSpPr>
            <p:cNvPr id="161" name="Oval 106"/>
            <p:cNvSpPr>
              <a:spLocks noChangeArrowheads="1"/>
            </p:cNvSpPr>
            <p:nvPr/>
          </p:nvSpPr>
          <p:spPr bwMode="auto">
            <a:xfrm>
              <a:off x="805" y="2072"/>
              <a:ext cx="16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Oval 107"/>
            <p:cNvSpPr>
              <a:spLocks noChangeArrowheads="1"/>
            </p:cNvSpPr>
            <p:nvPr/>
          </p:nvSpPr>
          <p:spPr bwMode="auto">
            <a:xfrm>
              <a:off x="805" y="2072"/>
              <a:ext cx="16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Rectangle 108"/>
            <p:cNvSpPr>
              <a:spLocks noChangeArrowheads="1"/>
            </p:cNvSpPr>
            <p:nvPr/>
          </p:nvSpPr>
          <p:spPr bwMode="auto">
            <a:xfrm>
              <a:off x="842" y="2055"/>
              <a:ext cx="11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5" name="Group 113"/>
          <p:cNvGrpSpPr>
            <a:grpSpLocks/>
          </p:cNvGrpSpPr>
          <p:nvPr/>
        </p:nvGrpSpPr>
        <p:grpSpPr bwMode="auto">
          <a:xfrm>
            <a:off x="2452688" y="3262313"/>
            <a:ext cx="266700" cy="220663"/>
            <a:chOff x="1545" y="2055"/>
            <a:chExt cx="168" cy="139"/>
          </a:xfrm>
        </p:grpSpPr>
        <p:sp>
          <p:nvSpPr>
            <p:cNvPr id="158" name="Oval 110"/>
            <p:cNvSpPr>
              <a:spLocks noChangeArrowheads="1"/>
            </p:cNvSpPr>
            <p:nvPr/>
          </p:nvSpPr>
          <p:spPr bwMode="auto">
            <a:xfrm>
              <a:off x="1545" y="2072"/>
              <a:ext cx="16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Oval 111"/>
            <p:cNvSpPr>
              <a:spLocks noChangeArrowheads="1"/>
            </p:cNvSpPr>
            <p:nvPr/>
          </p:nvSpPr>
          <p:spPr bwMode="auto">
            <a:xfrm>
              <a:off x="1545" y="2072"/>
              <a:ext cx="16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Rectangle 112"/>
            <p:cNvSpPr>
              <a:spLocks noChangeArrowheads="1"/>
            </p:cNvSpPr>
            <p:nvPr/>
          </p:nvSpPr>
          <p:spPr bwMode="auto">
            <a:xfrm>
              <a:off x="1578" y="2055"/>
              <a:ext cx="13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W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6" name="Group 117"/>
          <p:cNvGrpSpPr>
            <a:grpSpLocks/>
          </p:cNvGrpSpPr>
          <p:nvPr/>
        </p:nvGrpSpPr>
        <p:grpSpPr bwMode="auto">
          <a:xfrm>
            <a:off x="1577975" y="3276601"/>
            <a:ext cx="187325" cy="220663"/>
            <a:chOff x="994" y="2064"/>
            <a:chExt cx="118" cy="139"/>
          </a:xfrm>
        </p:grpSpPr>
        <p:sp>
          <p:nvSpPr>
            <p:cNvPr id="155" name="Oval 114"/>
            <p:cNvSpPr>
              <a:spLocks noChangeArrowheads="1"/>
            </p:cNvSpPr>
            <p:nvPr/>
          </p:nvSpPr>
          <p:spPr bwMode="auto">
            <a:xfrm>
              <a:off x="1093" y="2072"/>
              <a:ext cx="16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Oval 115"/>
            <p:cNvSpPr>
              <a:spLocks noChangeArrowheads="1"/>
            </p:cNvSpPr>
            <p:nvPr/>
          </p:nvSpPr>
          <p:spPr bwMode="auto">
            <a:xfrm>
              <a:off x="1093" y="2072"/>
              <a:ext cx="16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Rectangle 116"/>
            <p:cNvSpPr>
              <a:spLocks noChangeArrowheads="1"/>
            </p:cNvSpPr>
            <p:nvPr/>
          </p:nvSpPr>
          <p:spPr bwMode="auto">
            <a:xfrm>
              <a:off x="994" y="2064"/>
              <a:ext cx="11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U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7" name="Group 121"/>
          <p:cNvGrpSpPr>
            <a:grpSpLocks/>
          </p:cNvGrpSpPr>
          <p:nvPr/>
        </p:nvGrpSpPr>
        <p:grpSpPr bwMode="auto">
          <a:xfrm>
            <a:off x="476250" y="2200276"/>
            <a:ext cx="196850" cy="223838"/>
            <a:chOff x="300" y="1386"/>
            <a:chExt cx="124" cy="141"/>
          </a:xfrm>
        </p:grpSpPr>
        <p:sp>
          <p:nvSpPr>
            <p:cNvPr id="152" name="Oval 118"/>
            <p:cNvSpPr>
              <a:spLocks noChangeArrowheads="1"/>
            </p:cNvSpPr>
            <p:nvPr/>
          </p:nvSpPr>
          <p:spPr bwMode="auto">
            <a:xfrm>
              <a:off x="353" y="1510"/>
              <a:ext cx="16" cy="17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Oval 119"/>
            <p:cNvSpPr>
              <a:spLocks noChangeArrowheads="1"/>
            </p:cNvSpPr>
            <p:nvPr/>
          </p:nvSpPr>
          <p:spPr bwMode="auto">
            <a:xfrm>
              <a:off x="353" y="1510"/>
              <a:ext cx="16" cy="17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Rectangle 120"/>
            <p:cNvSpPr>
              <a:spLocks noChangeArrowheads="1"/>
            </p:cNvSpPr>
            <p:nvPr/>
          </p:nvSpPr>
          <p:spPr bwMode="auto">
            <a:xfrm>
              <a:off x="300" y="1386"/>
              <a:ext cx="12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8" name="Group 125"/>
          <p:cNvGrpSpPr>
            <a:grpSpLocks/>
          </p:cNvGrpSpPr>
          <p:nvPr/>
        </p:nvGrpSpPr>
        <p:grpSpPr bwMode="auto">
          <a:xfrm>
            <a:off x="1662113" y="2200276"/>
            <a:ext cx="174625" cy="223838"/>
            <a:chOff x="1047" y="1386"/>
            <a:chExt cx="110" cy="141"/>
          </a:xfrm>
        </p:grpSpPr>
        <p:sp>
          <p:nvSpPr>
            <p:cNvPr id="149" name="Oval 122"/>
            <p:cNvSpPr>
              <a:spLocks noChangeArrowheads="1"/>
            </p:cNvSpPr>
            <p:nvPr/>
          </p:nvSpPr>
          <p:spPr bwMode="auto">
            <a:xfrm>
              <a:off x="1093" y="1510"/>
              <a:ext cx="16" cy="17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Oval 123"/>
            <p:cNvSpPr>
              <a:spLocks noChangeArrowheads="1"/>
            </p:cNvSpPr>
            <p:nvPr/>
          </p:nvSpPr>
          <p:spPr bwMode="auto">
            <a:xfrm>
              <a:off x="1093" y="1510"/>
              <a:ext cx="16" cy="17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Rectangle 124"/>
            <p:cNvSpPr>
              <a:spLocks noChangeArrowheads="1"/>
            </p:cNvSpPr>
            <p:nvPr/>
          </p:nvSpPr>
          <p:spPr bwMode="auto">
            <a:xfrm>
              <a:off x="1047" y="1386"/>
              <a:ext cx="11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8" name="AutoShape 127"/>
          <p:cNvSpPr>
            <a:spLocks noChangeAspect="1" noChangeArrowheads="1" noTextEdit="1"/>
          </p:cNvSpPr>
          <p:nvPr/>
        </p:nvSpPr>
        <p:spPr bwMode="auto">
          <a:xfrm>
            <a:off x="301417" y="3696494"/>
            <a:ext cx="238125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69" name="Group 131"/>
          <p:cNvGrpSpPr>
            <a:grpSpLocks/>
          </p:cNvGrpSpPr>
          <p:nvPr/>
        </p:nvGrpSpPr>
        <p:grpSpPr bwMode="auto">
          <a:xfrm>
            <a:off x="1752600" y="4057650"/>
            <a:ext cx="130175" cy="87312"/>
            <a:chOff x="1104" y="2556"/>
            <a:chExt cx="82" cy="55"/>
          </a:xfrm>
        </p:grpSpPr>
        <p:sp>
          <p:nvSpPr>
            <p:cNvPr id="210" name="Freeform 129"/>
            <p:cNvSpPr>
              <a:spLocks/>
            </p:cNvSpPr>
            <p:nvPr/>
          </p:nvSpPr>
          <p:spPr bwMode="auto">
            <a:xfrm>
              <a:off x="1104" y="2556"/>
              <a:ext cx="61" cy="22"/>
            </a:xfrm>
            <a:custGeom>
              <a:avLst/>
              <a:gdLst>
                <a:gd name="T0" fmla="*/ 61 w 61"/>
                <a:gd name="T1" fmla="*/ 0 h 22"/>
                <a:gd name="T2" fmla="*/ 0 w 61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" h="22">
                  <a:moveTo>
                    <a:pt x="61" y="0"/>
                  </a:moveTo>
                  <a:cubicBezTo>
                    <a:pt x="44" y="14"/>
                    <a:pt x="22" y="22"/>
                    <a:pt x="0" y="22"/>
                  </a:cubicBezTo>
                </a:path>
              </a:pathLst>
            </a:custGeom>
            <a:noFill/>
            <a:ln w="317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1" name="Freeform 130"/>
            <p:cNvSpPr>
              <a:spLocks/>
            </p:cNvSpPr>
            <p:nvPr/>
          </p:nvSpPr>
          <p:spPr bwMode="auto">
            <a:xfrm>
              <a:off x="1104" y="2582"/>
              <a:ext cx="82" cy="29"/>
            </a:xfrm>
            <a:custGeom>
              <a:avLst/>
              <a:gdLst>
                <a:gd name="T0" fmla="*/ 82 w 82"/>
                <a:gd name="T1" fmla="*/ 0 h 29"/>
                <a:gd name="T2" fmla="*/ 0 w 82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29">
                  <a:moveTo>
                    <a:pt x="82" y="0"/>
                  </a:moveTo>
                  <a:cubicBezTo>
                    <a:pt x="59" y="18"/>
                    <a:pt x="30" y="29"/>
                    <a:pt x="0" y="29"/>
                  </a:cubicBezTo>
                </a:path>
              </a:pathLst>
            </a:custGeom>
            <a:noFill/>
            <a:ln w="317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170" name="Group 134"/>
          <p:cNvGrpSpPr>
            <a:grpSpLocks/>
          </p:cNvGrpSpPr>
          <p:nvPr/>
        </p:nvGrpSpPr>
        <p:grpSpPr bwMode="auto">
          <a:xfrm>
            <a:off x="581025" y="4057650"/>
            <a:ext cx="130175" cy="87312"/>
            <a:chOff x="366" y="2556"/>
            <a:chExt cx="82" cy="55"/>
          </a:xfrm>
        </p:grpSpPr>
        <p:sp>
          <p:nvSpPr>
            <p:cNvPr id="208" name="Freeform 132"/>
            <p:cNvSpPr>
              <a:spLocks/>
            </p:cNvSpPr>
            <p:nvPr/>
          </p:nvSpPr>
          <p:spPr bwMode="auto">
            <a:xfrm>
              <a:off x="366" y="2556"/>
              <a:ext cx="62" cy="22"/>
            </a:xfrm>
            <a:custGeom>
              <a:avLst/>
              <a:gdLst>
                <a:gd name="T0" fmla="*/ 62 w 62"/>
                <a:gd name="T1" fmla="*/ 0 h 22"/>
                <a:gd name="T2" fmla="*/ 0 w 62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" h="22">
                  <a:moveTo>
                    <a:pt x="62" y="0"/>
                  </a:moveTo>
                  <a:cubicBezTo>
                    <a:pt x="44" y="14"/>
                    <a:pt x="23" y="22"/>
                    <a:pt x="0" y="22"/>
                  </a:cubicBezTo>
                </a:path>
              </a:pathLst>
            </a:custGeom>
            <a:noFill/>
            <a:ln w="317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9" name="Freeform 133"/>
            <p:cNvSpPr>
              <a:spLocks/>
            </p:cNvSpPr>
            <p:nvPr/>
          </p:nvSpPr>
          <p:spPr bwMode="auto">
            <a:xfrm>
              <a:off x="366" y="2582"/>
              <a:ext cx="82" cy="29"/>
            </a:xfrm>
            <a:custGeom>
              <a:avLst/>
              <a:gdLst>
                <a:gd name="T0" fmla="*/ 82 w 82"/>
                <a:gd name="T1" fmla="*/ 0 h 29"/>
                <a:gd name="T2" fmla="*/ 0 w 82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29">
                  <a:moveTo>
                    <a:pt x="82" y="0"/>
                  </a:moveTo>
                  <a:cubicBezTo>
                    <a:pt x="59" y="18"/>
                    <a:pt x="30" y="29"/>
                    <a:pt x="0" y="29"/>
                  </a:cubicBezTo>
                </a:path>
              </a:pathLst>
            </a:custGeom>
            <a:noFill/>
            <a:ln w="317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71" name="Freeform 135"/>
          <p:cNvSpPr>
            <a:spLocks/>
          </p:cNvSpPr>
          <p:nvPr/>
        </p:nvSpPr>
        <p:spPr bwMode="auto">
          <a:xfrm>
            <a:off x="2338388" y="4724400"/>
            <a:ext cx="47625" cy="100012"/>
          </a:xfrm>
          <a:custGeom>
            <a:avLst/>
            <a:gdLst>
              <a:gd name="T0" fmla="*/ 0 w 30"/>
              <a:gd name="T1" fmla="*/ 63 h 63"/>
              <a:gd name="T2" fmla="*/ 30 w 30"/>
              <a:gd name="T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" h="63">
                <a:moveTo>
                  <a:pt x="0" y="63"/>
                </a:moveTo>
                <a:cubicBezTo>
                  <a:pt x="0" y="39"/>
                  <a:pt x="11" y="15"/>
                  <a:pt x="30" y="0"/>
                </a:cubicBezTo>
              </a:path>
            </a:pathLst>
          </a:custGeom>
          <a:noFill/>
          <a:ln w="31750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2" name="Freeform 136"/>
          <p:cNvSpPr>
            <a:spLocks/>
          </p:cNvSpPr>
          <p:nvPr/>
        </p:nvSpPr>
        <p:spPr bwMode="auto">
          <a:xfrm>
            <a:off x="1161141" y="4742912"/>
            <a:ext cx="49213" cy="100012"/>
          </a:xfrm>
          <a:custGeom>
            <a:avLst/>
            <a:gdLst>
              <a:gd name="T0" fmla="*/ 0 w 31"/>
              <a:gd name="T1" fmla="*/ 63 h 63"/>
              <a:gd name="T2" fmla="*/ 31 w 31"/>
              <a:gd name="T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" h="63">
                <a:moveTo>
                  <a:pt x="0" y="63"/>
                </a:moveTo>
                <a:cubicBezTo>
                  <a:pt x="0" y="39"/>
                  <a:pt x="11" y="15"/>
                  <a:pt x="31" y="0"/>
                </a:cubicBezTo>
              </a:path>
            </a:pathLst>
          </a:custGeom>
          <a:noFill/>
          <a:ln w="31750" cap="flat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3" name="Freeform 137"/>
          <p:cNvSpPr>
            <a:spLocks/>
          </p:cNvSpPr>
          <p:nvPr/>
        </p:nvSpPr>
        <p:spPr bwMode="auto">
          <a:xfrm>
            <a:off x="1752600" y="4732338"/>
            <a:ext cx="92075" cy="92075"/>
          </a:xfrm>
          <a:custGeom>
            <a:avLst/>
            <a:gdLst>
              <a:gd name="T0" fmla="*/ 0 w 58"/>
              <a:gd name="T1" fmla="*/ 0 h 58"/>
              <a:gd name="T2" fmla="*/ 58 w 58"/>
              <a:gd name="T3" fmla="*/ 0 h 58"/>
              <a:gd name="T4" fmla="*/ 58 w 58"/>
              <a:gd name="T5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58">
                <a:moveTo>
                  <a:pt x="0" y="0"/>
                </a:moveTo>
                <a:lnTo>
                  <a:pt x="58" y="0"/>
                </a:lnTo>
                <a:lnTo>
                  <a:pt x="58" y="58"/>
                </a:lnTo>
              </a:path>
            </a:pathLst>
          </a:cu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4" name="Freeform 138"/>
          <p:cNvSpPr>
            <a:spLocks/>
          </p:cNvSpPr>
          <p:nvPr/>
        </p:nvSpPr>
        <p:spPr bwMode="auto">
          <a:xfrm>
            <a:off x="581025" y="4732338"/>
            <a:ext cx="92075" cy="92075"/>
          </a:xfrm>
          <a:custGeom>
            <a:avLst/>
            <a:gdLst>
              <a:gd name="T0" fmla="*/ 0 w 58"/>
              <a:gd name="T1" fmla="*/ 0 h 58"/>
              <a:gd name="T2" fmla="*/ 58 w 58"/>
              <a:gd name="T3" fmla="*/ 0 h 58"/>
              <a:gd name="T4" fmla="*/ 58 w 58"/>
              <a:gd name="T5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58">
                <a:moveTo>
                  <a:pt x="0" y="0"/>
                </a:moveTo>
                <a:lnTo>
                  <a:pt x="58" y="0"/>
                </a:lnTo>
                <a:lnTo>
                  <a:pt x="58" y="58"/>
                </a:lnTo>
              </a:path>
            </a:pathLst>
          </a:cu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5" name="Line 139"/>
          <p:cNvSpPr>
            <a:spLocks noChangeShapeType="1"/>
          </p:cNvSpPr>
          <p:nvPr/>
        </p:nvSpPr>
        <p:spPr bwMode="auto">
          <a:xfrm>
            <a:off x="581025" y="4832350"/>
            <a:ext cx="715963" cy="0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6" name="Line 140"/>
          <p:cNvSpPr>
            <a:spLocks noChangeShapeType="1"/>
          </p:cNvSpPr>
          <p:nvPr/>
        </p:nvSpPr>
        <p:spPr bwMode="auto">
          <a:xfrm>
            <a:off x="581025" y="3937000"/>
            <a:ext cx="715963" cy="887412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7" name="Line 141"/>
          <p:cNvSpPr>
            <a:spLocks noChangeShapeType="1"/>
          </p:cNvSpPr>
          <p:nvPr/>
        </p:nvSpPr>
        <p:spPr bwMode="auto">
          <a:xfrm>
            <a:off x="581025" y="3937000"/>
            <a:ext cx="0" cy="887412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8" name="Line 142"/>
          <p:cNvSpPr>
            <a:spLocks noChangeShapeType="1"/>
          </p:cNvSpPr>
          <p:nvPr/>
        </p:nvSpPr>
        <p:spPr bwMode="auto">
          <a:xfrm>
            <a:off x="1754189" y="4819651"/>
            <a:ext cx="715963" cy="0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9" name="Line 143"/>
          <p:cNvSpPr>
            <a:spLocks noChangeShapeType="1"/>
          </p:cNvSpPr>
          <p:nvPr/>
        </p:nvSpPr>
        <p:spPr bwMode="auto">
          <a:xfrm>
            <a:off x="1752600" y="3937000"/>
            <a:ext cx="715963" cy="887412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0" name="Line 144"/>
          <p:cNvSpPr>
            <a:spLocks noChangeShapeType="1"/>
          </p:cNvSpPr>
          <p:nvPr/>
        </p:nvSpPr>
        <p:spPr bwMode="auto">
          <a:xfrm>
            <a:off x="1759559" y="3944938"/>
            <a:ext cx="0" cy="887412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1" name="Line 145"/>
          <p:cNvSpPr>
            <a:spLocks noChangeShapeType="1"/>
          </p:cNvSpPr>
          <p:nvPr/>
        </p:nvSpPr>
        <p:spPr bwMode="auto">
          <a:xfrm flipV="1">
            <a:off x="2039938" y="4316413"/>
            <a:ext cx="103188" cy="82550"/>
          </a:xfrm>
          <a:prstGeom prst="line">
            <a:avLst/>
          </a:pr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2" name="Line 146"/>
          <p:cNvSpPr>
            <a:spLocks noChangeShapeType="1"/>
          </p:cNvSpPr>
          <p:nvPr/>
        </p:nvSpPr>
        <p:spPr bwMode="auto">
          <a:xfrm flipV="1">
            <a:off x="871538" y="4319588"/>
            <a:ext cx="103188" cy="82550"/>
          </a:xfrm>
          <a:prstGeom prst="line">
            <a:avLst/>
          </a:pr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3" name="Rectangle 147"/>
          <p:cNvSpPr>
            <a:spLocks noChangeArrowheads="1"/>
          </p:cNvSpPr>
          <p:nvPr/>
        </p:nvSpPr>
        <p:spPr bwMode="auto">
          <a:xfrm>
            <a:off x="1290638" y="5032375"/>
            <a:ext cx="560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Hình 3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4" name="Group 151"/>
          <p:cNvGrpSpPr>
            <a:grpSpLocks/>
          </p:cNvGrpSpPr>
          <p:nvPr/>
        </p:nvGrpSpPr>
        <p:grpSpPr bwMode="auto">
          <a:xfrm>
            <a:off x="438150" y="4811713"/>
            <a:ext cx="212725" cy="225425"/>
            <a:chOff x="276" y="3031"/>
            <a:chExt cx="134" cy="142"/>
          </a:xfrm>
        </p:grpSpPr>
        <p:sp>
          <p:nvSpPr>
            <p:cNvPr id="205" name="Oval 148"/>
            <p:cNvSpPr>
              <a:spLocks noChangeArrowheads="1"/>
            </p:cNvSpPr>
            <p:nvPr/>
          </p:nvSpPr>
          <p:spPr bwMode="auto">
            <a:xfrm>
              <a:off x="358" y="3031"/>
              <a:ext cx="16" cy="17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6" name="Oval 149"/>
            <p:cNvSpPr>
              <a:spLocks noChangeArrowheads="1"/>
            </p:cNvSpPr>
            <p:nvPr/>
          </p:nvSpPr>
          <p:spPr bwMode="auto">
            <a:xfrm>
              <a:off x="358" y="3031"/>
              <a:ext cx="16" cy="17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7" name="Rectangle 150"/>
            <p:cNvSpPr>
              <a:spLocks noChangeArrowheads="1"/>
            </p:cNvSpPr>
            <p:nvPr/>
          </p:nvSpPr>
          <p:spPr bwMode="auto">
            <a:xfrm>
              <a:off x="276" y="3036"/>
              <a:ext cx="13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5" name="Group 155"/>
          <p:cNvGrpSpPr>
            <a:grpSpLocks/>
          </p:cNvGrpSpPr>
          <p:nvPr/>
        </p:nvGrpSpPr>
        <p:grpSpPr bwMode="auto">
          <a:xfrm>
            <a:off x="1284288" y="4811713"/>
            <a:ext cx="230188" cy="230187"/>
            <a:chOff x="809" y="3031"/>
            <a:chExt cx="145" cy="145"/>
          </a:xfrm>
        </p:grpSpPr>
        <p:sp>
          <p:nvSpPr>
            <p:cNvPr id="202" name="Oval 152"/>
            <p:cNvSpPr>
              <a:spLocks noChangeArrowheads="1"/>
            </p:cNvSpPr>
            <p:nvPr/>
          </p:nvSpPr>
          <p:spPr bwMode="auto">
            <a:xfrm>
              <a:off x="809" y="3031"/>
              <a:ext cx="16" cy="17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3" name="Oval 153"/>
            <p:cNvSpPr>
              <a:spLocks noChangeArrowheads="1"/>
            </p:cNvSpPr>
            <p:nvPr/>
          </p:nvSpPr>
          <p:spPr bwMode="auto">
            <a:xfrm>
              <a:off x="809" y="3031"/>
              <a:ext cx="16" cy="17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4" name="Rectangle 154"/>
            <p:cNvSpPr>
              <a:spLocks noChangeArrowheads="1"/>
            </p:cNvSpPr>
            <p:nvPr/>
          </p:nvSpPr>
          <p:spPr bwMode="auto">
            <a:xfrm>
              <a:off x="837" y="3039"/>
              <a:ext cx="11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Q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6" name="Group 159"/>
          <p:cNvGrpSpPr>
            <a:grpSpLocks/>
          </p:cNvGrpSpPr>
          <p:nvPr/>
        </p:nvGrpSpPr>
        <p:grpSpPr bwMode="auto">
          <a:xfrm>
            <a:off x="2454275" y="4786313"/>
            <a:ext cx="223838" cy="217487"/>
            <a:chOff x="1546" y="3015"/>
            <a:chExt cx="141" cy="137"/>
          </a:xfrm>
        </p:grpSpPr>
        <p:sp>
          <p:nvSpPr>
            <p:cNvPr id="199" name="Oval 156"/>
            <p:cNvSpPr>
              <a:spLocks noChangeArrowheads="1"/>
            </p:cNvSpPr>
            <p:nvPr/>
          </p:nvSpPr>
          <p:spPr bwMode="auto">
            <a:xfrm>
              <a:off x="1546" y="3031"/>
              <a:ext cx="17" cy="17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0" name="Oval 157"/>
            <p:cNvSpPr>
              <a:spLocks noChangeArrowheads="1"/>
            </p:cNvSpPr>
            <p:nvPr/>
          </p:nvSpPr>
          <p:spPr bwMode="auto">
            <a:xfrm>
              <a:off x="1546" y="3031"/>
              <a:ext cx="17" cy="17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1" name="Rectangle 158"/>
            <p:cNvSpPr>
              <a:spLocks noChangeArrowheads="1"/>
            </p:cNvSpPr>
            <p:nvPr/>
          </p:nvSpPr>
          <p:spPr bwMode="auto">
            <a:xfrm>
              <a:off x="1580" y="3015"/>
              <a:ext cx="10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7" name="Group 163"/>
          <p:cNvGrpSpPr>
            <a:grpSpLocks/>
          </p:cNvGrpSpPr>
          <p:nvPr/>
        </p:nvGrpSpPr>
        <p:grpSpPr bwMode="auto">
          <a:xfrm>
            <a:off x="1603375" y="4811713"/>
            <a:ext cx="176213" cy="225425"/>
            <a:chOff x="1010" y="3031"/>
            <a:chExt cx="111" cy="142"/>
          </a:xfrm>
        </p:grpSpPr>
        <p:sp>
          <p:nvSpPr>
            <p:cNvPr id="196" name="Oval 160"/>
            <p:cNvSpPr>
              <a:spLocks noChangeArrowheads="1"/>
            </p:cNvSpPr>
            <p:nvPr/>
          </p:nvSpPr>
          <p:spPr bwMode="auto">
            <a:xfrm>
              <a:off x="1096" y="3031"/>
              <a:ext cx="16" cy="17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7" name="Oval 161"/>
            <p:cNvSpPr>
              <a:spLocks noChangeArrowheads="1"/>
            </p:cNvSpPr>
            <p:nvPr/>
          </p:nvSpPr>
          <p:spPr bwMode="auto">
            <a:xfrm>
              <a:off x="1096" y="3031"/>
              <a:ext cx="16" cy="17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8" name="Rectangle 162"/>
            <p:cNvSpPr>
              <a:spLocks noChangeArrowheads="1"/>
            </p:cNvSpPr>
            <p:nvPr/>
          </p:nvSpPr>
          <p:spPr bwMode="auto">
            <a:xfrm>
              <a:off x="1010" y="3036"/>
              <a:ext cx="11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8" name="Group 167"/>
          <p:cNvGrpSpPr>
            <a:grpSpLocks/>
          </p:cNvGrpSpPr>
          <p:nvPr/>
        </p:nvGrpSpPr>
        <p:grpSpPr bwMode="auto">
          <a:xfrm>
            <a:off x="484188" y="3727450"/>
            <a:ext cx="185738" cy="222250"/>
            <a:chOff x="305" y="2348"/>
            <a:chExt cx="117" cy="140"/>
          </a:xfrm>
        </p:grpSpPr>
        <p:sp>
          <p:nvSpPr>
            <p:cNvPr id="193" name="Oval 164"/>
            <p:cNvSpPr>
              <a:spLocks noChangeArrowheads="1"/>
            </p:cNvSpPr>
            <p:nvPr/>
          </p:nvSpPr>
          <p:spPr bwMode="auto">
            <a:xfrm>
              <a:off x="358" y="2472"/>
              <a:ext cx="16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4" name="Oval 165"/>
            <p:cNvSpPr>
              <a:spLocks noChangeArrowheads="1"/>
            </p:cNvSpPr>
            <p:nvPr/>
          </p:nvSpPr>
          <p:spPr bwMode="auto">
            <a:xfrm>
              <a:off x="358" y="2472"/>
              <a:ext cx="16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5" name="Rectangle 166"/>
            <p:cNvSpPr>
              <a:spLocks noChangeArrowheads="1"/>
            </p:cNvSpPr>
            <p:nvPr/>
          </p:nvSpPr>
          <p:spPr bwMode="auto">
            <a:xfrm>
              <a:off x="305" y="2348"/>
              <a:ext cx="11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9" name="Group 171"/>
          <p:cNvGrpSpPr>
            <a:grpSpLocks/>
          </p:cNvGrpSpPr>
          <p:nvPr/>
        </p:nvGrpSpPr>
        <p:grpSpPr bwMode="auto">
          <a:xfrm>
            <a:off x="1628775" y="3727450"/>
            <a:ext cx="158750" cy="222250"/>
            <a:chOff x="1026" y="2348"/>
            <a:chExt cx="100" cy="140"/>
          </a:xfrm>
        </p:grpSpPr>
        <p:sp>
          <p:nvSpPr>
            <p:cNvPr id="190" name="Oval 168"/>
            <p:cNvSpPr>
              <a:spLocks noChangeArrowheads="1"/>
            </p:cNvSpPr>
            <p:nvPr/>
          </p:nvSpPr>
          <p:spPr bwMode="auto">
            <a:xfrm>
              <a:off x="1096" y="2472"/>
              <a:ext cx="16" cy="1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1" name="Oval 169"/>
            <p:cNvSpPr>
              <a:spLocks noChangeArrowheads="1"/>
            </p:cNvSpPr>
            <p:nvPr/>
          </p:nvSpPr>
          <p:spPr bwMode="auto">
            <a:xfrm>
              <a:off x="1096" y="2472"/>
              <a:ext cx="16" cy="16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2" name="Rectangle 170"/>
            <p:cNvSpPr>
              <a:spLocks noChangeArrowheads="1"/>
            </p:cNvSpPr>
            <p:nvPr/>
          </p:nvSpPr>
          <p:spPr bwMode="auto">
            <a:xfrm>
              <a:off x="1026" y="2348"/>
              <a:ext cx="10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3" name="AutoShape 173"/>
          <p:cNvSpPr>
            <a:spLocks noChangeAspect="1" noChangeArrowheads="1" noTextEdit="1"/>
          </p:cNvSpPr>
          <p:nvPr/>
        </p:nvSpPr>
        <p:spPr bwMode="auto">
          <a:xfrm>
            <a:off x="327025" y="5208588"/>
            <a:ext cx="23796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234" name="Group 223"/>
          <p:cNvGrpSpPr>
            <a:grpSpLocks/>
          </p:cNvGrpSpPr>
          <p:nvPr/>
        </p:nvGrpSpPr>
        <p:grpSpPr bwMode="auto">
          <a:xfrm>
            <a:off x="1730407" y="5476977"/>
            <a:ext cx="26988" cy="26988"/>
            <a:chOff x="1090" y="3450"/>
            <a:chExt cx="17" cy="17"/>
          </a:xfrm>
        </p:grpSpPr>
        <p:sp>
          <p:nvSpPr>
            <p:cNvPr id="235" name="Oval 220"/>
            <p:cNvSpPr>
              <a:spLocks noChangeArrowheads="1"/>
            </p:cNvSpPr>
            <p:nvPr/>
          </p:nvSpPr>
          <p:spPr bwMode="auto">
            <a:xfrm>
              <a:off x="1090" y="3450"/>
              <a:ext cx="17" cy="17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6" name="Oval 221"/>
            <p:cNvSpPr>
              <a:spLocks noChangeArrowheads="1"/>
            </p:cNvSpPr>
            <p:nvPr/>
          </p:nvSpPr>
          <p:spPr bwMode="auto">
            <a:xfrm>
              <a:off x="1090" y="3450"/>
              <a:ext cx="17" cy="17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3" name="Rectangle 2"/>
          <p:cNvSpPr/>
          <p:nvPr/>
        </p:nvSpPr>
        <p:spPr>
          <a:xfrm>
            <a:off x="442913" y="333653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noProof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đã </a:t>
            </a:r>
            <a:r>
              <a:rPr lang="en-US" noProof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cho?</a:t>
            </a:r>
            <a:endParaRPr lang="en-US" noProof="1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6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140" grpId="0" animBg="1"/>
      <p:bldP spid="1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828800" y="609600"/>
            <a:ext cx="264795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</a:rPr>
              <a:t>HÌNH HỌC 7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2362200" y="985144"/>
            <a:ext cx="15811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Tiết</a:t>
            </a:r>
            <a:r>
              <a:rPr lang="vi-VN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 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2  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1283856" y="1773238"/>
            <a:ext cx="8785658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</a:t>
            </a:r>
          </a:p>
        </p:txBody>
      </p:sp>
      <p:pic>
        <p:nvPicPr>
          <p:cNvPr id="4101" name="Picture 9" descr="smalborg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32588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MA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78" y="4469368"/>
            <a:ext cx="31182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12" descr="Pink tissue paper"/>
          <p:cNvSpPr>
            <a:spLocks noChangeArrowheads="1"/>
          </p:cNvSpPr>
          <p:nvPr/>
        </p:nvSpPr>
        <p:spPr bwMode="auto">
          <a:xfrm rot="7837287">
            <a:off x="8629650" y="4705350"/>
            <a:ext cx="1181100" cy="609600"/>
          </a:xfrm>
          <a:prstGeom prst="triangle">
            <a:avLst>
              <a:gd name="adj" fmla="val 40227"/>
            </a:avLst>
          </a:prstGeom>
          <a:noFill/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AutoShape 13" descr="Pink tissue paper"/>
          <p:cNvSpPr>
            <a:spLocks noChangeArrowheads="1"/>
          </p:cNvSpPr>
          <p:nvPr/>
        </p:nvSpPr>
        <p:spPr bwMode="auto">
          <a:xfrm rot="562708">
            <a:off x="3276600" y="4495800"/>
            <a:ext cx="1181100" cy="609600"/>
          </a:xfrm>
          <a:prstGeom prst="triangle">
            <a:avLst>
              <a:gd name="adj" fmla="val 40227"/>
            </a:avLst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AutoShape 14" descr="Pink tissue paper"/>
          <p:cNvSpPr>
            <a:spLocks noChangeArrowheads="1"/>
          </p:cNvSpPr>
          <p:nvPr/>
        </p:nvSpPr>
        <p:spPr bwMode="auto">
          <a:xfrm rot="9222123">
            <a:off x="8026501" y="5013257"/>
            <a:ext cx="1066800" cy="457200"/>
          </a:xfrm>
          <a:prstGeom prst="triangle">
            <a:avLst>
              <a:gd name="adj" fmla="val 40227"/>
            </a:avLst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6" name="AutoShape 15" descr="Pink tissue paper"/>
          <p:cNvSpPr>
            <a:spLocks noChangeArrowheads="1"/>
          </p:cNvSpPr>
          <p:nvPr/>
        </p:nvSpPr>
        <p:spPr bwMode="auto">
          <a:xfrm rot="12985518">
            <a:off x="3027406" y="5920224"/>
            <a:ext cx="1066800" cy="457200"/>
          </a:xfrm>
          <a:prstGeom prst="triangle">
            <a:avLst>
              <a:gd name="adj" fmla="val 40227"/>
            </a:avLst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65" name="tuoi_than_tie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68638"/>
            <a:ext cx="3048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2017" y="3246538"/>
            <a:ext cx="467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(Hai tam giác bằng nhau g-c-g)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09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07" fill="hold"/>
                                        <p:tgtEl>
                                          <p:spTgt spid="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2278" y="101017"/>
            <a:ext cx="120938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noProof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39( SGK/124) </a:t>
            </a:r>
            <a:r>
              <a:rPr lang="en-US" sz="26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mỗi hình sau, hình nào có các cặp tam giác vuông bằng </a:t>
            </a:r>
            <a:endParaRPr lang="en-US" sz="2600" noProof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nhau</a:t>
            </a:r>
            <a:r>
              <a:rPr lang="en-US" sz="26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sao?</a:t>
            </a:r>
            <a:endParaRPr lang="en-US" sz="2600" noProof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48059" y="787921"/>
            <a:ext cx="50370" cy="59267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 flipH="1">
            <a:off x="8474349" y="765614"/>
            <a:ext cx="45719" cy="58564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46346" y="675331"/>
                <a:ext cx="2709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ΔHAB</m:t>
                    </m:r>
                  </m:oMath>
                </a14:m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ΔHAC</m:t>
                    </m:r>
                  </m:oMath>
                </a14:m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noProof="1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endParaRPr lang="en-US" sz="2000" noProof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346" y="675331"/>
                <a:ext cx="270939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477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46346" y="2882829"/>
                <a:ext cx="2709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ΔKDE</m:t>
                    </m:r>
                  </m:oMath>
                </a14:m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ΔKDF</m:t>
                    </m:r>
                  </m:oMath>
                </a14:m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346" y="2882829"/>
                <a:ext cx="2709392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47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668631" y="659942"/>
                <a:ext cx="2709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noProof="1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ABD</m:t>
                    </m:r>
                  </m:oMath>
                </a14:m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ACD</m:t>
                    </m:r>
                  </m:oMath>
                </a14:m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631" y="659942"/>
                <a:ext cx="270939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24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77452" y="2827640"/>
                <a:ext cx="2709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noProof="1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ABD</m:t>
                    </m:r>
                  </m:oMath>
                </a14:m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000" b="0" i="0" noProof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ACD</m:t>
                    </m:r>
                  </m:oMath>
                </a14:m>
                <a:r>
                  <a:rPr lang="en-US" sz="2000" noProof="1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52" y="2827640"/>
                <a:ext cx="2709392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2477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5527" y="1173481"/>
                <a:ext cx="2356834" cy="41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AHB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AHC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27" y="1173481"/>
                <a:ext cx="2356834" cy="410433"/>
              </a:xfrm>
              <a:prstGeom prst="rect">
                <a:avLst/>
              </a:prstGeom>
              <a:blipFill rotWithShape="1">
                <a:blip r:embed="rId7"/>
                <a:stretch>
                  <a:fillRect t="-7463" r="-24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23023" y="3488603"/>
                <a:ext cx="2356834" cy="41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DKE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DKF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023" y="3488603"/>
                <a:ext cx="2356834" cy="410433"/>
              </a:xfrm>
              <a:prstGeom prst="rect">
                <a:avLst/>
              </a:prstGeom>
              <a:blipFill rotWithShape="1">
                <a:blip r:embed="rId8"/>
                <a:stretch>
                  <a:fillRect t="-7353" r="-22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382849" y="1095434"/>
                <a:ext cx="2356834" cy="41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ABD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ACD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849" y="1095434"/>
                <a:ext cx="2356834" cy="410433"/>
              </a:xfrm>
              <a:prstGeom prst="rect">
                <a:avLst/>
              </a:prstGeom>
              <a:blipFill rotWithShape="1">
                <a:blip r:embed="rId9"/>
                <a:stretch>
                  <a:fillRect t="-7463" r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302587" y="3339000"/>
                <a:ext cx="2639705" cy="41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ABH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ACE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587" y="3339000"/>
                <a:ext cx="2639705" cy="410433"/>
              </a:xfrm>
              <a:prstGeom prst="rect">
                <a:avLst/>
              </a:prstGeom>
              <a:blipFill rotWithShape="1">
                <a:blip r:embed="rId10"/>
                <a:stretch>
                  <a:fillRect t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77275" y="1571231"/>
                <a:ext cx="23568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AH: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chung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HB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HC</m:t>
                      </m:r>
                    </m:oMath>
                  </m:oMathPara>
                </a14:m>
                <a:endParaRPr lang="vi-VN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275" y="1571231"/>
                <a:ext cx="2356834" cy="707886"/>
              </a:xfrm>
              <a:prstGeom prst="rect">
                <a:avLst/>
              </a:prstGeom>
              <a:blipFill rotWithShape="1">
                <a:blip r:embed="rId11"/>
                <a:stretch>
                  <a:fillRect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48059" y="2277628"/>
                <a:ext cx="35288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ΔHAB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ΔHAC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vi-VN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059" y="2277628"/>
                <a:ext cx="3528811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77275" y="3792767"/>
                <a:ext cx="2356834" cy="74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DK </a:t>
                </a:r>
                <a:r>
                  <a:rPr lang="en-US" sz="2000" noProof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chung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KDE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KDF</m:t>
                          </m:r>
                        </m:e>
                      </m:acc>
                    </m:oMath>
                  </m:oMathPara>
                </a14:m>
                <a:endParaRPr lang="vi-VN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275" y="3792767"/>
                <a:ext cx="2356834" cy="744756"/>
              </a:xfrm>
              <a:prstGeom prst="rect">
                <a:avLst/>
              </a:prstGeom>
              <a:blipFill rotWithShape="1">
                <a:blip r:embed="rId13"/>
                <a:stretch>
                  <a:fillRect t="-4098" r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44341" y="5286300"/>
                <a:ext cx="3528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AB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AC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DB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DC</m:t>
                      </m:r>
                    </m:oMath>
                  </m:oMathPara>
                </a14:m>
                <a:endParaRPr lang="en-US" sz="2000" b="0" i="0" dirty="0" smtClean="0">
                  <a:solidFill>
                    <a:schemeClr val="bg1"/>
                  </a:solidFill>
                  <a:latin typeface="Cambria Math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vi-VN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341" y="5286300"/>
                <a:ext cx="3528811" cy="70788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06570" y="1378697"/>
                <a:ext cx="2356834" cy="74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AD: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chung</a:t>
                </a:r>
                <a:endParaRPr lang="en-US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BAD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CAD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vi-VN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570" y="1378697"/>
                <a:ext cx="2356834" cy="744756"/>
              </a:xfrm>
              <a:prstGeom prst="rect">
                <a:avLst/>
              </a:prstGeom>
              <a:blipFill rotWithShape="1">
                <a:blip r:embed="rId15"/>
                <a:stretch>
                  <a:fillRect t="-4098" r="-38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602061" y="2139129"/>
                <a:ext cx="378478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0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FF00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ABD</m:t>
                    </m:r>
                    <m:r>
                      <a:rPr lang="en-US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ΔACD</m:t>
                    </m:r>
                    <m:r>
                      <a:rPr lang="en-US" sz="2000" b="0" i="0" smtClean="0">
                        <a:solidFill>
                          <a:srgbClr val="FFFF00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b="0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b="0" dirty="0" err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b="0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                              </a:t>
                </a:r>
                <a:r>
                  <a:rPr lang="en-US" dirty="0" err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nhọ</a:t>
                </a:r>
                <a:r>
                  <a:rPr lang="en-US" b="0" dirty="0" err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b="0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  <a:endParaRPr lang="vi-VN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061" y="2139129"/>
                <a:ext cx="3784783" cy="677108"/>
              </a:xfrm>
              <a:prstGeom prst="rect">
                <a:avLst/>
              </a:prstGeom>
              <a:blipFill rotWithShape="1">
                <a:blip r:embed="rId16"/>
                <a:stretch>
                  <a:fillRect l="-1288" t="-1802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302064" y="3767754"/>
                <a:ext cx="2356834" cy="74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𝐴𝐷𝑐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ạ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𝑛h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𝑐h𝑢𝑛𝑔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vi-VN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064" y="3767754"/>
                <a:ext cx="2356834" cy="744756"/>
              </a:xfrm>
              <a:prstGeom prst="rect">
                <a:avLst/>
              </a:prstGeom>
              <a:blipFill rotWithShape="1">
                <a:blip r:embed="rId17"/>
                <a:stretch>
                  <a:fillRect r="-38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602061" y="4524954"/>
                <a:ext cx="360293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ABD</m:t>
                      </m:r>
                      <m:r>
                        <a:rPr lang="en-US" sz="20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ΔACD</m:t>
                      </m:r>
                    </m:oMath>
                  </m:oMathPara>
                </a14:m>
                <a:endParaRPr lang="en-US" sz="2000" b="0" dirty="0" smtClean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dirty="0" err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huyền-góc</a:t>
                </a:r>
                <a:r>
                  <a:rPr lang="en-US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  <a:endParaRPr lang="vi-VN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061" y="4524954"/>
                <a:ext cx="3602935" cy="677108"/>
              </a:xfrm>
              <a:prstGeom prst="rect">
                <a:avLst/>
              </a:prstGeom>
              <a:blipFill rotWithShape="1">
                <a:blip r:embed="rId18"/>
                <a:stretch>
                  <a:fillRect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49538" y="4502090"/>
                <a:ext cx="35288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ΔKDE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ΔKDF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</m:e>
                      </m:d>
                    </m:oMath>
                  </m:oMathPara>
                </a14:m>
                <a:endParaRPr lang="vi-VN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538" y="4502090"/>
                <a:ext cx="3528811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858033" y="5761343"/>
                <a:ext cx="3528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DBE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ΔDCH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ABH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𝐴𝐶𝐸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g</m:t>
                        </m:r>
                        <m:r>
                          <a:rPr lang="en-US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en-US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g</m:t>
                        </m:r>
                      </m:e>
                    </m:d>
                  </m:oMath>
                </a14:m>
                <a:endParaRPr lang="vi-VN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033" y="5761343"/>
                <a:ext cx="3528811" cy="707886"/>
              </a:xfrm>
              <a:prstGeom prst="rect">
                <a:avLst/>
              </a:prstGeom>
              <a:blipFill rotWithShape="1">
                <a:blip r:embed="rId20"/>
                <a:stretch>
                  <a:fillRect l="-1727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" y="1378698"/>
            <a:ext cx="4282811" cy="4828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1871" y="624237"/>
                <a:ext cx="1187313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ì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105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871" y="624237"/>
                <a:ext cx="1187313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489510" y="675331"/>
                <a:ext cx="1187313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ì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107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510" y="675331"/>
                <a:ext cx="1187313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62237" y="3031112"/>
                <a:ext cx="1187313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ì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106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37" y="3031112"/>
                <a:ext cx="118731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474349" y="2898218"/>
                <a:ext cx="1187313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ì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108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349" y="2898218"/>
                <a:ext cx="1187313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20260"/>
              </p:ext>
            </p:extLst>
          </p:nvPr>
        </p:nvGraphicFramePr>
        <p:xfrm>
          <a:off x="5316584" y="1127025"/>
          <a:ext cx="278617" cy="110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26" imgW="177480" imgH="253800" progId="Equation.DSMT4">
                  <p:embed/>
                </p:oleObj>
              </mc:Choice>
              <mc:Fallback>
                <p:oleObj name="Equation" r:id="rId26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316584" y="1127025"/>
                        <a:ext cx="278617" cy="1104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398940"/>
              </p:ext>
            </p:extLst>
          </p:nvPr>
        </p:nvGraphicFramePr>
        <p:xfrm>
          <a:off x="5531937" y="3448279"/>
          <a:ext cx="2794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28" imgW="177480" imgH="253800" progId="Equation.DSMT4">
                  <p:embed/>
                </p:oleObj>
              </mc:Choice>
              <mc:Fallback>
                <p:oleObj name="Equation" r:id="rId28" imgW="1774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937" y="3448279"/>
                        <a:ext cx="2794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049955"/>
              </p:ext>
            </p:extLst>
          </p:nvPr>
        </p:nvGraphicFramePr>
        <p:xfrm>
          <a:off x="9382262" y="1060052"/>
          <a:ext cx="2794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30" imgW="177480" imgH="253800" progId="Equation.DSMT4">
                  <p:embed/>
                </p:oleObj>
              </mc:Choice>
              <mc:Fallback>
                <p:oleObj name="Equation" r:id="rId30" imgW="1774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262" y="1060052"/>
                        <a:ext cx="2794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728801"/>
              </p:ext>
            </p:extLst>
          </p:nvPr>
        </p:nvGraphicFramePr>
        <p:xfrm>
          <a:off x="9398052" y="3409197"/>
          <a:ext cx="2794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31" imgW="177480" imgH="253800" progId="Equation.DSMT4">
                  <p:embed/>
                </p:oleObj>
              </mc:Choice>
              <mc:Fallback>
                <p:oleObj name="Equation" r:id="rId31" imgW="1774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52" y="3409197"/>
                        <a:ext cx="2794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6" grpId="0"/>
      <p:bldP spid="27" grpId="0"/>
      <p:bldP spid="13" grpId="0"/>
      <p:bldP spid="28" grpId="0"/>
      <p:bldP spid="29" grpId="0"/>
      <p:bldP spid="30" grpId="0"/>
      <p:bldP spid="31" grpId="0"/>
      <p:bldP spid="20" grpId="0"/>
      <p:bldP spid="21" grpId="0"/>
      <p:bldP spid="22" grpId="0"/>
      <p:bldP spid="23" grpId="0"/>
      <p:bldP spid="32" grpId="0"/>
      <p:bldP spid="33" grpId="0"/>
      <p:bldP spid="35" grpId="0"/>
      <p:bldP spid="36" grpId="0"/>
      <p:bldP spid="37" grpId="0"/>
      <p:bldP spid="12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249419" y="122794"/>
            <a:ext cx="69483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SGK/124: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ABC(AB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AC),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Ax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CF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Ax( 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Ax, F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Ax. So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CF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323249" y="175401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u="sng" dirty="0" smtClean="0">
                <a:latin typeface=".VnTime" pitchFamily="34" charset="0"/>
              </a:rPr>
              <a:t>Giải</a:t>
            </a:r>
            <a:endParaRPr lang="en-US" altLang="en-US" sz="2400" u="sng" dirty="0">
              <a:latin typeface=".VnTime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462088" y="1753833"/>
            <a:ext cx="4152901" cy="1558926"/>
            <a:chOff x="-39" y="1123"/>
            <a:chExt cx="2616" cy="982"/>
          </a:xfrm>
        </p:grpSpPr>
        <p:grpSp>
          <p:nvGrpSpPr>
            <p:cNvPr id="7196" name="Group 19"/>
            <p:cNvGrpSpPr>
              <a:grpSpLocks/>
            </p:cNvGrpSpPr>
            <p:nvPr/>
          </p:nvGrpSpPr>
          <p:grpSpPr bwMode="auto">
            <a:xfrm>
              <a:off x="0" y="1123"/>
              <a:ext cx="2577" cy="965"/>
              <a:chOff x="0" y="1123"/>
              <a:chExt cx="2577" cy="965"/>
            </a:xfrm>
          </p:grpSpPr>
          <p:sp>
            <p:nvSpPr>
              <p:cNvPr id="7199" name="Line 20"/>
              <p:cNvSpPr>
                <a:spLocks noChangeShapeType="1"/>
              </p:cNvSpPr>
              <p:nvPr/>
            </p:nvSpPr>
            <p:spPr bwMode="auto">
              <a:xfrm>
                <a:off x="288" y="1123"/>
                <a:ext cx="0" cy="9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Line 21"/>
              <p:cNvSpPr>
                <a:spLocks noChangeShapeType="1"/>
              </p:cNvSpPr>
              <p:nvPr/>
            </p:nvSpPr>
            <p:spPr bwMode="auto">
              <a:xfrm>
                <a:off x="0" y="1776"/>
                <a:ext cx="25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7" name="Text Box 22"/>
            <p:cNvSpPr txBox="1">
              <a:spLocks noChangeArrowheads="1"/>
            </p:cNvSpPr>
            <p:nvPr/>
          </p:nvSpPr>
          <p:spPr bwMode="auto">
            <a:xfrm>
              <a:off x="0" y="1440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Time" pitchFamily="34" charset="0"/>
                </a:rPr>
                <a:t>GT</a:t>
              </a:r>
            </a:p>
          </p:txBody>
        </p:sp>
        <p:sp>
          <p:nvSpPr>
            <p:cNvPr id="7198" name="Text Box 23"/>
            <p:cNvSpPr txBox="1">
              <a:spLocks noChangeArrowheads="1"/>
            </p:cNvSpPr>
            <p:nvPr/>
          </p:nvSpPr>
          <p:spPr bwMode="auto">
            <a:xfrm>
              <a:off x="-39" y="1855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Time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440" name="Text Box 24"/>
              <p:cNvSpPr txBox="1">
                <a:spLocks noChangeArrowheads="1"/>
              </p:cNvSpPr>
              <p:nvPr/>
            </p:nvSpPr>
            <p:spPr bwMode="auto">
              <a:xfrm>
                <a:off x="2133601" y="1766677"/>
                <a:ext cx="3934114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en-US" sz="24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alt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en-US" sz="2400" b="0" i="1" smtClean="0">
                        <a:latin typeface="Cambria Math"/>
                        <a:ea typeface="Cambria Math"/>
                      </a:rPr>
                      <m:t>𝑀𝐵</m:t>
                    </m:r>
                    <m:r>
                      <a:rPr lang="en-US" alt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en-US" sz="2400" b="0" i="1" smtClean="0">
                        <a:latin typeface="Cambria Math"/>
                        <a:ea typeface="Cambria Math"/>
                      </a:rPr>
                      <m:t>𝑀𝐶</m:t>
                    </m:r>
                    <m:r>
                      <a:rPr lang="en-US" altLang="en-US" sz="2400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      Ax,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       Ax ( E,F </a:t>
                </a:r>
                <a:r>
                  <a:rPr lang="en-US" alt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Ax)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000" dirty="0">
                  <a:latin typeface=".VnTime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000" dirty="0" smtClean="0">
                  <a:latin typeface=".VnTime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000" dirty="0">
                  <a:latin typeface=".VnTime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000" dirty="0">
                  <a:latin typeface=".VnTime" pitchFamily="34" charset="0"/>
                </a:endParaRPr>
              </a:p>
            </p:txBody>
          </p:sp>
        </mc:Choice>
        <mc:Fallback xmlns="">
          <p:sp>
            <p:nvSpPr>
              <p:cNvPr id="60440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1" y="1766677"/>
                <a:ext cx="3934114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2326" t="-1706" r="-2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2057400" y="2895601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BE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CF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Line 31"/>
          <p:cNvSpPr>
            <a:spLocks noChangeShapeType="1"/>
          </p:cNvSpPr>
          <p:nvPr/>
        </p:nvSpPr>
        <p:spPr bwMode="auto">
          <a:xfrm>
            <a:off x="2341563" y="102393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34"/>
          <p:cNvSpPr>
            <a:spLocks noChangeShapeType="1"/>
          </p:cNvSpPr>
          <p:nvPr/>
        </p:nvSpPr>
        <p:spPr bwMode="auto">
          <a:xfrm>
            <a:off x="7813675" y="3255963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Box 37"/>
              <p:cNvSpPr txBox="1">
                <a:spLocks noChangeArrowheads="1"/>
              </p:cNvSpPr>
              <p:nvPr/>
            </p:nvSpPr>
            <p:spPr bwMode="auto">
              <a:xfrm>
                <a:off x="450704" y="2971142"/>
                <a:ext cx="7863703" cy="42805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altLang="en-US" sz="2800" b="1" dirty="0" smtClean="0">
                  <a:solidFill>
                    <a:schemeClr val="folHlink"/>
                  </a:solidFill>
                </a:endParaRPr>
              </a:p>
              <a:p>
                <a:pPr>
                  <a:lnSpc>
                    <a:spcPct val="120000"/>
                  </a:lnSpc>
                  <a:buFont typeface="Webdings" panose="05030102010509060703" pitchFamily="18" charset="2"/>
                  <a:buChar char="ê"/>
                </a:pP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BEM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và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</a:t>
                </a:r>
                <a:r>
                  <a:rPr lang="vi-VN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CFM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có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: </a:t>
                </a: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𝐵𝐸𝑀</m:t>
                        </m:r>
                      </m:e>
                    </m:acc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𝐶𝐹𝑀</m:t>
                        </m:r>
                      </m:e>
                    </m:acc>
                  </m:oMath>
                </a14:m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sSupPr>
                      <m:e>
                        <m:r>
                          <a:rPr lang="en-US" alt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90</m:t>
                        </m:r>
                      </m:e>
                      <m:sup>
                        <m:r>
                          <a:rPr lang="en-US" alt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(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.VnTime" pitchFamily="34" charset="0"/>
                  </a:rPr>
                  <a:t>BE       Ax, CF       Ax 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.VnTime" pitchFamily="34" charset="0"/>
                  </a:rPr>
                  <a:t>) </a:t>
                </a:r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MB = MC ( M </a:t>
                </a:r>
                <a:r>
                  <a:rPr lang="en-US" alt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là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trung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điểm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của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BC)</a:t>
                </a:r>
                <a:endParaRPr lang="vi-VN" alt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dirty="0">
                            <a:solidFill>
                              <a:schemeClr val="tx1"/>
                            </a:solidFill>
                            <a:latin typeface="Cambria Math"/>
                            <a:sym typeface="Webdings" panose="05030102010509060703" pitchFamily="18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sym typeface="Webdings" panose="05030102010509060703" pitchFamily="18" charset="2"/>
                              </a:rPr>
                            </m:ctrlPr>
                          </m:accPr>
                          <m:e>
                            <m:r>
                              <a:rPr lang="en-US" alt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ebdings" panose="05030102010509060703" pitchFamily="18" charset="2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Webdings" panose="05030102010509060703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vi-V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dirty="0">
                            <a:solidFill>
                              <a:schemeClr val="tx1"/>
                            </a:solidFill>
                            <a:latin typeface="Cambria Math"/>
                            <a:sym typeface="Webdings" panose="05030102010509060703" pitchFamily="18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sym typeface="Webdings" panose="05030102010509060703" pitchFamily="18" charset="2"/>
                              </a:rPr>
                            </m:ctrlPr>
                          </m:accPr>
                          <m:e>
                            <m:r>
                              <a:rPr lang="en-US" alt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ebdings" panose="05030102010509060703" pitchFamily="18" charset="2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Webdings" panose="05030102010509060703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( </a:t>
                </a:r>
                <a:r>
                  <a:rPr lang="vi-V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hai góc </a:t>
                </a:r>
                <a:r>
                  <a:rPr lang="en-US" alt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đối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đỉnh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)</a:t>
                </a:r>
                <a:endParaRPr lang="vi-V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ebdings" panose="05030102010509060703" pitchFamily="18" charset="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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BEM =</a:t>
                </a:r>
                <a:r>
                  <a:rPr lang="vi-VN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CFM (</a:t>
                </a:r>
                <a:r>
                  <a:rPr lang="en-US" alt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cạnh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huyền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- </a:t>
                </a:r>
                <a:r>
                  <a:rPr lang="en-US" alt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góc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nhọn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)</a:t>
                </a:r>
              </a:p>
              <a:p>
                <a:pPr>
                  <a:lnSpc>
                    <a:spcPct val="120000"/>
                  </a:lnSpc>
                  <a:buFont typeface="Webdings" panose="05030102010509060703" pitchFamily="18" charset="2"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 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</a:t>
                </a:r>
                <a:r>
                  <a:rPr lang="vi-VN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BE</a:t>
                </a:r>
                <a:r>
                  <a:rPr lang="vi-VN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=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CF</a:t>
                </a:r>
                <a:r>
                  <a:rPr lang="vi-VN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( hai cạnh tương ứng)</a:t>
                </a:r>
              </a:p>
              <a:p>
                <a:pPr>
                  <a:lnSpc>
                    <a:spcPct val="120000"/>
                  </a:lnSpc>
                  <a:buFont typeface="Webdings" panose="05030102010509060703" pitchFamily="18" charset="2"/>
                  <a:buNone/>
                </a:pPr>
                <a:r>
                  <a:rPr lang="vi-VN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</a:t>
                </a:r>
                <a:r>
                  <a:rPr lang="vi-VN" alt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    </a:t>
                </a:r>
                <a:endParaRPr lang="en-US" altLang="en-US" sz="2800" b="1" dirty="0">
                  <a:solidFill>
                    <a:srgbClr val="0000FF"/>
                  </a:solidFill>
                  <a:sym typeface="Webdings" panose="05030102010509060703" pitchFamily="18" charset="2"/>
                </a:endParaRPr>
              </a:p>
            </p:txBody>
          </p:sp>
        </mc:Choice>
        <mc:Fallback>
          <p:sp>
            <p:nvSpPr>
              <p:cNvPr id="33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704" y="2971142"/>
                <a:ext cx="7863703" cy="4280595"/>
              </a:xfrm>
              <a:prstGeom prst="rect">
                <a:avLst/>
              </a:prstGeom>
              <a:blipFill rotWithShape="1">
                <a:blip r:embed="rId4"/>
                <a:stretch>
                  <a:fillRect l="-1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5971136" y="577255"/>
            <a:ext cx="4816937" cy="4267359"/>
            <a:chOff x="7147" y="1146"/>
            <a:chExt cx="3192" cy="3060"/>
          </a:xfrm>
        </p:grpSpPr>
        <p:sp>
          <p:nvSpPr>
            <p:cNvPr id="5" name="AutoShape 4"/>
            <p:cNvSpPr>
              <a:spLocks noChangeAspect="1" noChangeArrowheads="1"/>
            </p:cNvSpPr>
            <p:nvPr/>
          </p:nvSpPr>
          <p:spPr bwMode="auto">
            <a:xfrm>
              <a:off x="7147" y="1146"/>
              <a:ext cx="3192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603" y="1506"/>
              <a:ext cx="2565" cy="1440"/>
            </a:xfrm>
            <a:custGeom>
              <a:avLst/>
              <a:gdLst>
                <a:gd name="T0" fmla="*/ 2565 w 2565"/>
                <a:gd name="T1" fmla="*/ 1440 h 1440"/>
                <a:gd name="T2" fmla="*/ 0 w 2565"/>
                <a:gd name="T3" fmla="*/ 1440 h 1440"/>
                <a:gd name="T4" fmla="*/ 855 w 2565"/>
                <a:gd name="T5" fmla="*/ 0 h 1440"/>
                <a:gd name="T6" fmla="*/ 2565 w 2565"/>
                <a:gd name="T7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5" h="1440">
                  <a:moveTo>
                    <a:pt x="2565" y="1440"/>
                  </a:moveTo>
                  <a:lnTo>
                    <a:pt x="0" y="1440"/>
                  </a:lnTo>
                  <a:lnTo>
                    <a:pt x="855" y="0"/>
                  </a:lnTo>
                  <a:lnTo>
                    <a:pt x="2565" y="1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8458" y="1506"/>
              <a:ext cx="798" cy="2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7603" y="2571"/>
              <a:ext cx="1197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9028" y="2946"/>
              <a:ext cx="11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9691861"/>
                </p:ext>
              </p:extLst>
            </p:nvPr>
          </p:nvGraphicFramePr>
          <p:xfrm>
            <a:off x="8289" y="1256"/>
            <a:ext cx="221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8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9" y="1256"/>
                          <a:ext cx="221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395617"/>
                </p:ext>
              </p:extLst>
            </p:nvPr>
          </p:nvGraphicFramePr>
          <p:xfrm>
            <a:off x="7479" y="2959"/>
            <a:ext cx="288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9" name="Equation" r:id="rId7" imgW="152280" imgH="164880" progId="Equation.DSMT4">
                    <p:embed/>
                  </p:oleObj>
                </mc:Choice>
                <mc:Fallback>
                  <p:oleObj name="Equation" r:id="rId7" imgW="152280" imgH="1648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9" y="2959"/>
                          <a:ext cx="288" cy="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10047" y="2936"/>
            <a:ext cx="240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0" name="Equation" r:id="rId9" imgW="152280" imgH="177480" progId="Equation.DSMT4">
                    <p:embed/>
                  </p:oleObj>
                </mc:Choice>
                <mc:Fallback>
                  <p:oleObj name="Equation" r:id="rId9" imgW="152280" imgH="17748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47" y="2936"/>
                          <a:ext cx="240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8850" y="2396"/>
            <a:ext cx="24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" name="Equation" r:id="rId11" imgW="152280" imgH="164880" progId="Equation.DSMT4">
                    <p:embed/>
                  </p:oleObj>
                </mc:Choice>
                <mc:Fallback>
                  <p:oleObj name="Equation" r:id="rId11" imgW="152280" imgH="16488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0" y="2396"/>
                          <a:ext cx="24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8736" y="3176"/>
            <a:ext cx="26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" name="Equation" r:id="rId13" imgW="164880" imgH="164880" progId="Equation.DSMT4">
                    <p:embed/>
                  </p:oleObj>
                </mc:Choice>
                <mc:Fallback>
                  <p:oleObj name="Equation" r:id="rId13" imgW="164880" imgH="16488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6" y="3176"/>
                          <a:ext cx="26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9021" y="3911"/>
            <a:ext cx="20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21" y="3911"/>
                          <a:ext cx="200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8584" y="2947"/>
            <a:ext cx="32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" name="Equation" r:id="rId17" imgW="203040" imgH="164880" progId="Equation.DSMT4">
                    <p:embed/>
                  </p:oleObj>
                </mc:Choice>
                <mc:Fallback>
                  <p:oleObj name="Equation" r:id="rId17" imgW="203040" imgH="16488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4" y="2947"/>
                          <a:ext cx="32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28270"/>
              </p:ext>
            </p:extLst>
          </p:nvPr>
        </p:nvGraphicFramePr>
        <p:xfrm>
          <a:off x="5077690" y="1837506"/>
          <a:ext cx="242455" cy="29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19" imgW="152280" imgH="164880" progId="Equation.DSMT4">
                  <p:embed/>
                </p:oleObj>
              </mc:Choice>
              <mc:Fallback>
                <p:oleObj name="Equation" r:id="rId1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77690" y="1837506"/>
                        <a:ext cx="242455" cy="290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382213"/>
              </p:ext>
            </p:extLst>
          </p:nvPr>
        </p:nvGraphicFramePr>
        <p:xfrm>
          <a:off x="2713181" y="2409323"/>
          <a:ext cx="245919" cy="31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13181" y="2409323"/>
                        <a:ext cx="245919" cy="310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86661"/>
              </p:ext>
            </p:extLst>
          </p:nvPr>
        </p:nvGraphicFramePr>
        <p:xfrm>
          <a:off x="4479637" y="4073236"/>
          <a:ext cx="309852" cy="41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637" y="4073236"/>
                        <a:ext cx="309852" cy="41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310078"/>
              </p:ext>
            </p:extLst>
          </p:nvPr>
        </p:nvGraphicFramePr>
        <p:xfrm>
          <a:off x="6136069" y="4045526"/>
          <a:ext cx="350981" cy="42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25" imgW="152280" imgH="164880" progId="Equation.DSMT4">
                  <p:embed/>
                </p:oleObj>
              </mc:Choice>
              <mc:Fallback>
                <p:oleObj name="Equation" r:id="rId25" imgW="152280" imgH="1648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069" y="4045526"/>
                        <a:ext cx="350981" cy="424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14407" y="2744989"/>
                <a:ext cx="280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407" y="2744989"/>
                <a:ext cx="280239" cy="369332"/>
              </a:xfrm>
              <a:prstGeom prst="rect">
                <a:avLst/>
              </a:prstGeom>
              <a:blipFill rotWithShape="1">
                <a:blip r:embed="rId26"/>
                <a:stretch>
                  <a:fillRect r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677809" y="3066548"/>
                <a:ext cx="263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809" y="3066548"/>
                <a:ext cx="263758" cy="369332"/>
              </a:xfrm>
              <a:prstGeom prst="rect">
                <a:avLst/>
              </a:prstGeom>
              <a:blipFill rotWithShape="1">
                <a:blip r:embed="rId27"/>
                <a:stretch>
                  <a:fillRect r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181754"/>
              </p:ext>
            </p:extLst>
          </p:nvPr>
        </p:nvGraphicFramePr>
        <p:xfrm>
          <a:off x="323249" y="3912591"/>
          <a:ext cx="177800" cy="1703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28" imgW="177480" imgH="253800" progId="Equation.DSMT4">
                  <p:embed/>
                </p:oleObj>
              </mc:Choice>
              <mc:Fallback>
                <p:oleObj name="Equation" r:id="rId28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23249" y="3912591"/>
                        <a:ext cx="177800" cy="1703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84" grpId="0"/>
      <p:bldP spid="60440" grpId="0"/>
      <p:bldP spid="60441" grpId="0"/>
      <p:bldP spid="33" grpId="0"/>
      <p:bldP spid="2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51" y="0"/>
            <a:ext cx="11376121" cy="1533237"/>
          </a:xfrm>
        </p:spPr>
        <p:txBody>
          <a:bodyPr>
            <a:noAutofit/>
          </a:bodyPr>
          <a:lstStyle/>
          <a:p>
            <a:r>
              <a:rPr lang="nl-NL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nl-NL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41/124sgk</a:t>
            </a:r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ABC. Các tia phân giác của góc B, C cắt nhau ở I. Vẽ ID vuông góc với AB( D thuộc AB), IE vuông góc với BC ( E thuộc BC), IF vuông góc vớiAc( F thuộc Ac).Chứng minh ID=IE=IF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8253922"/>
              </p:ext>
            </p:extLst>
          </p:nvPr>
        </p:nvGraphicFramePr>
        <p:xfrm>
          <a:off x="835993" y="1198662"/>
          <a:ext cx="3543776" cy="16282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5351"/>
                <a:gridCol w="2638425"/>
              </a:tblGrid>
              <a:tr h="11566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GT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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ABC, 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,   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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 , </a:t>
                      </a:r>
                      <a:endParaRPr lang="nl-NL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 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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BC , 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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6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KL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ID = IE = IF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467051"/>
              </p:ext>
            </p:extLst>
          </p:nvPr>
        </p:nvGraphicFramePr>
        <p:xfrm>
          <a:off x="1733261" y="1553129"/>
          <a:ext cx="9398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" name="Equation" r:id="rId3" imgW="710891" imgH="215806" progId="Equation.DSMT4">
                  <p:embed/>
                </p:oleObj>
              </mc:Choice>
              <mc:Fallback>
                <p:oleObj name="Equation" r:id="rId3" imgW="710891" imgH="21580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261" y="1553129"/>
                        <a:ext cx="939800" cy="277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22717"/>
              </p:ext>
            </p:extLst>
          </p:nvPr>
        </p:nvGraphicFramePr>
        <p:xfrm>
          <a:off x="2699038" y="1237217"/>
          <a:ext cx="9239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" name="Equation" r:id="rId5" imgW="723586" imgH="228501" progId="Equation.DSMT4">
                  <p:embed/>
                </p:oleObj>
              </mc:Choice>
              <mc:Fallback>
                <p:oleObj name="Equation" r:id="rId5" imgW="723586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038" y="1237217"/>
                        <a:ext cx="923925" cy="31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286328" y="2621641"/>
                <a:ext cx="5237838" cy="2687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en-US" sz="2400" b="0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Chứng minh</a:t>
                </a:r>
              </a:p>
              <a:p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BID và 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BIE có: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𝐼𝐷𝐵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𝐼𝐸𝐵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gt)  </a:t>
                </a:r>
                <a:endParaRPr lang="nl-N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 chung,  </a:t>
                </a:r>
                <a:endParaRPr lang="nl-N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(gt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BID = 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BIE </a:t>
                </a:r>
                <a:r>
                  <a:rPr lang="nl-NL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(ch- gn)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ID = IE </a:t>
                </a:r>
                <a:r>
                  <a:rPr lang="nl-NL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 cạnh tương ứng) </a:t>
                </a:r>
                <a:r>
                  <a:rPr lang="nl-NL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nl-NL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328" y="2621641"/>
                <a:ext cx="5237838" cy="2687274"/>
              </a:xfrm>
              <a:prstGeom prst="rect">
                <a:avLst/>
              </a:prstGeom>
              <a:blipFill rotWithShape="1">
                <a:blip r:embed="rId7"/>
                <a:stretch>
                  <a:fillRect l="-1863" t="-1361" b="-4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16"/>
          <p:cNvGrpSpPr>
            <a:grpSpLocks noChangeAspect="1"/>
          </p:cNvGrpSpPr>
          <p:nvPr/>
        </p:nvGrpSpPr>
        <p:grpSpPr bwMode="auto">
          <a:xfrm>
            <a:off x="5524165" y="829278"/>
            <a:ext cx="4672781" cy="3153481"/>
            <a:chOff x="1953" y="3265"/>
            <a:chExt cx="3078" cy="2340"/>
          </a:xfrm>
        </p:grpSpPr>
        <p:sp>
          <p:nvSpPr>
            <p:cNvPr id="10" name="AutoShape 17"/>
            <p:cNvSpPr>
              <a:spLocks noChangeAspect="1" noChangeArrowheads="1"/>
            </p:cNvSpPr>
            <p:nvPr/>
          </p:nvSpPr>
          <p:spPr bwMode="auto">
            <a:xfrm>
              <a:off x="1953" y="3265"/>
              <a:ext cx="3078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2454" y="3805"/>
              <a:ext cx="2337" cy="1260"/>
            </a:xfrm>
            <a:custGeom>
              <a:avLst/>
              <a:gdLst>
                <a:gd name="T0" fmla="*/ 2337 w 2337"/>
                <a:gd name="T1" fmla="*/ 1260 h 1260"/>
                <a:gd name="T2" fmla="*/ 0 w 2337"/>
                <a:gd name="T3" fmla="*/ 1260 h 1260"/>
                <a:gd name="T4" fmla="*/ 513 w 2337"/>
                <a:gd name="T5" fmla="*/ 0 h 1260"/>
                <a:gd name="T6" fmla="*/ 2337 w 2337"/>
                <a:gd name="T7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7" h="1260">
                  <a:moveTo>
                    <a:pt x="2337" y="1260"/>
                  </a:moveTo>
                  <a:lnTo>
                    <a:pt x="0" y="1260"/>
                  </a:lnTo>
                  <a:lnTo>
                    <a:pt x="513" y="0"/>
                  </a:lnTo>
                  <a:lnTo>
                    <a:pt x="2337" y="12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V="1">
              <a:off x="2454" y="4572"/>
              <a:ext cx="756" cy="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H="1" flipV="1">
              <a:off x="3222" y="4572"/>
              <a:ext cx="1569" cy="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3210" y="4572"/>
              <a:ext cx="1" cy="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H="1" flipV="1">
              <a:off x="2762" y="4350"/>
              <a:ext cx="460" cy="2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V="1">
              <a:off x="3210" y="4167"/>
              <a:ext cx="233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511597"/>
                </p:ext>
              </p:extLst>
            </p:nvPr>
          </p:nvGraphicFramePr>
          <p:xfrm>
            <a:off x="2214" y="5043"/>
            <a:ext cx="288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5" name="Equation" r:id="rId8" imgW="152280" imgH="164880" progId="Equation.DSMT4">
                    <p:embed/>
                  </p:oleObj>
                </mc:Choice>
                <mc:Fallback>
                  <p:oleObj name="Equation" r:id="rId8" imgW="152280" imgH="16488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" y="5043"/>
                          <a:ext cx="288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2751" y="3456"/>
            <a:ext cx="24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6" name="Equation" r:id="rId10" imgW="152280" imgH="164880" progId="Equation.DSMT4">
                    <p:embed/>
                  </p:oleObj>
                </mc:Choice>
                <mc:Fallback>
                  <p:oleObj name="Equation" r:id="rId10" imgW="152280" imgH="16488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1" y="3456"/>
                          <a:ext cx="24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4575" y="5076"/>
            <a:ext cx="240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7" name="Equation" r:id="rId12" imgW="152280" imgH="177480" progId="Equation.DSMT4">
                    <p:embed/>
                  </p:oleObj>
                </mc:Choice>
                <mc:Fallback>
                  <p:oleObj name="Equation" r:id="rId12" imgW="152280" imgH="17748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5" y="5076"/>
                          <a:ext cx="240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3015" y="4236"/>
            <a:ext cx="20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8" name="Equation" r:id="rId14" imgW="126720" imgH="164880" progId="Equation.DSMT4">
                    <p:embed/>
                  </p:oleObj>
                </mc:Choice>
                <mc:Fallback>
                  <p:oleObj name="Equation" r:id="rId14" imgW="126720" imgH="16488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5" y="4236"/>
                          <a:ext cx="20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3036" y="5076"/>
            <a:ext cx="24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9"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6" y="5076"/>
                          <a:ext cx="24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2370" y="4176"/>
            <a:ext cx="26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0" name="Equation" r:id="rId18" imgW="164880" imgH="164880" progId="Equation.DSMT4">
                    <p:embed/>
                  </p:oleObj>
                </mc:Choice>
                <mc:Fallback>
                  <p:oleObj name="Equation" r:id="rId18" imgW="164880" imgH="16488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" y="4176"/>
                          <a:ext cx="26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3378" y="3816"/>
            <a:ext cx="26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1" name="Equation" r:id="rId20" imgW="164880" imgH="164880" progId="Equation.DSMT4">
                    <p:embed/>
                  </p:oleObj>
                </mc:Choice>
                <mc:Fallback>
                  <p:oleObj name="Equation" r:id="rId20" imgW="164880" imgH="16488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8" y="3816"/>
                          <a:ext cx="26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691590"/>
              </p:ext>
            </p:extLst>
          </p:nvPr>
        </p:nvGraphicFramePr>
        <p:xfrm>
          <a:off x="674253" y="4157438"/>
          <a:ext cx="1022927" cy="38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" name="Equation" r:id="rId22" imgW="710891" imgH="215806" progId="Equation.DSMT4">
                  <p:embed/>
                </p:oleObj>
              </mc:Choice>
              <mc:Fallback>
                <p:oleObj name="Equation" r:id="rId22" imgW="710891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53" y="4157438"/>
                        <a:ext cx="1022927" cy="38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406349"/>
              </p:ext>
            </p:extLst>
          </p:nvPr>
        </p:nvGraphicFramePr>
        <p:xfrm>
          <a:off x="256310" y="3380509"/>
          <a:ext cx="177800" cy="1191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" name="Equation" r:id="rId23" imgW="177480" imgH="253800" progId="Equation.DSMT4">
                  <p:embed/>
                </p:oleObj>
              </mc:Choice>
              <mc:Fallback>
                <p:oleObj name="Equation" r:id="rId23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6310" y="3380509"/>
                        <a:ext cx="177800" cy="1191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033416"/>
              </p:ext>
            </p:extLst>
          </p:nvPr>
        </p:nvGraphicFramePr>
        <p:xfrm>
          <a:off x="653183" y="6382327"/>
          <a:ext cx="1203325" cy="37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4" name="Equation" r:id="rId25" imgW="723586" imgH="228501" progId="Equation.DSMT4">
                  <p:embed/>
                </p:oleObj>
              </mc:Choice>
              <mc:Fallback>
                <p:oleObj name="Equation" r:id="rId25" imgW="723586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183" y="6382327"/>
                        <a:ext cx="1203325" cy="378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42195"/>
              </p:ext>
            </p:extLst>
          </p:nvPr>
        </p:nvGraphicFramePr>
        <p:xfrm>
          <a:off x="498764" y="5542433"/>
          <a:ext cx="177800" cy="120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" name="Equation" r:id="rId26" imgW="177480" imgH="253800" progId="Equation.DSMT4">
                  <p:embed/>
                </p:oleObj>
              </mc:Choice>
              <mc:Fallback>
                <p:oleObj name="Equation" r:id="rId26" imgW="177480" imgH="253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64" y="5542433"/>
                        <a:ext cx="177800" cy="1203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5524165" y="396635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đó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 =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(ch-gn)</a:t>
            </a:r>
          </a:p>
          <a:p>
            <a:r>
              <a:rPr lang="nl-NL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</a:t>
            </a:r>
            <a:r>
              <a:rPr lang="nl-NL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IE = IF </a:t>
            </a:r>
            <a:r>
              <a:rPr lang="nl-NL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cạnh tương ứng) </a:t>
            </a:r>
            <a:r>
              <a:rPr lang="nl-NL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 suy ra ID = IE = IF</a:t>
            </a:r>
            <a:endParaRPr lang="nl-NL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98764" y="5276285"/>
                <a:ext cx="6096000" cy="15817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CIE và 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 có: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𝐼𝐸𝐶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𝐼𝐹𝐶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(gt)  ,</a:t>
                </a:r>
              </a:p>
              <a:p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 chung, </a:t>
                </a:r>
              </a:p>
              <a:p>
                <a:r>
                  <a:rPr lang="nl-N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(gt)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5276285"/>
                <a:ext cx="6096000" cy="1581715"/>
              </a:xfrm>
              <a:prstGeom prst="rect">
                <a:avLst/>
              </a:prstGeom>
              <a:blipFill rotWithShape="1">
                <a:blip r:embed="rId28"/>
                <a:stretch>
                  <a:fillRect l="-1600" t="-3475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0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3785"/>
            <a:ext cx="10264204" cy="1836615"/>
          </a:xfrm>
        </p:spPr>
        <p:txBody>
          <a:bodyPr>
            <a:noAutofit/>
          </a:bodyPr>
          <a:lstStyle/>
          <a:p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 (trang 124 SGK 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có góc A = 90</a:t>
            </a:r>
            <a:r>
              <a:rPr lang="vi-VN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Kẻ AH vuông góc với BC. Các tam giác AHC và BAC có AC cạnh chung, góc C là góc chung, góc AHC = góc BHC = 90</a:t>
            </a:r>
            <a:r>
              <a:rPr lang="vi-VN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nhưng hai tam giác này không bằng nhau.</a:t>
            </a:r>
            <a:b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ở đây không thể áp dụng trường hợp góc - cạnh góc để kết luận tam giác AHC = tam giác BAC</a:t>
            </a:r>
            <a:b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77334" y="2160589"/>
                <a:ext cx="6360775" cy="38807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Gỉai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tam giác AHC và BAC có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𝐴𝐻𝐶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𝐵𝐴𝐶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AC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Nhưng hai tam giác này không bằng nhau vì góc AHC không phải là góc kề với cạnh AC.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77334" y="2160589"/>
                <a:ext cx="6360775" cy="3880772"/>
              </a:xfrm>
              <a:blipFill rotWithShape="1">
                <a:blip r:embed="rId3"/>
                <a:stretch>
                  <a:fillRect l="-1916" t="-1570" r="-1149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88" y="1717964"/>
            <a:ext cx="4642275" cy="3519055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84134"/>
              </p:ext>
            </p:extLst>
          </p:nvPr>
        </p:nvGraphicFramePr>
        <p:xfrm>
          <a:off x="1684484" y="3214255"/>
          <a:ext cx="177800" cy="165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177480" imgH="253800" progId="Equation.DSMT4">
                  <p:embed/>
                </p:oleObj>
              </mc:Choice>
              <mc:Fallback>
                <p:oleObj name="Equation" r:id="rId5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4484" y="3214255"/>
                        <a:ext cx="177800" cy="1653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1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eft Arrow 37"/>
          <p:cNvSpPr/>
          <p:nvPr/>
        </p:nvSpPr>
        <p:spPr>
          <a:xfrm rot="9253596">
            <a:off x="1937964" y="2036570"/>
            <a:ext cx="2191551" cy="44079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reeform 38"/>
          <p:cNvSpPr/>
          <p:nvPr/>
        </p:nvSpPr>
        <p:spPr>
          <a:xfrm>
            <a:off x="4252377" y="1284692"/>
            <a:ext cx="3990475" cy="823536"/>
          </a:xfrm>
          <a:custGeom>
            <a:avLst/>
            <a:gdLst>
              <a:gd name="connsiteX0" fmla="*/ 0 w 3162484"/>
              <a:gd name="connsiteY0" fmla="*/ 74384 h 743841"/>
              <a:gd name="connsiteX1" fmla="*/ 74384 w 3162484"/>
              <a:gd name="connsiteY1" fmla="*/ 0 h 743841"/>
              <a:gd name="connsiteX2" fmla="*/ 3088100 w 3162484"/>
              <a:gd name="connsiteY2" fmla="*/ 0 h 743841"/>
              <a:gd name="connsiteX3" fmla="*/ 3162484 w 3162484"/>
              <a:gd name="connsiteY3" fmla="*/ 74384 h 743841"/>
              <a:gd name="connsiteX4" fmla="*/ 3162484 w 3162484"/>
              <a:gd name="connsiteY4" fmla="*/ 669457 h 743841"/>
              <a:gd name="connsiteX5" fmla="*/ 3088100 w 3162484"/>
              <a:gd name="connsiteY5" fmla="*/ 743841 h 743841"/>
              <a:gd name="connsiteX6" fmla="*/ 74384 w 3162484"/>
              <a:gd name="connsiteY6" fmla="*/ 743841 h 743841"/>
              <a:gd name="connsiteX7" fmla="*/ 0 w 3162484"/>
              <a:gd name="connsiteY7" fmla="*/ 669457 h 743841"/>
              <a:gd name="connsiteX8" fmla="*/ 0 w 3162484"/>
              <a:gd name="connsiteY8" fmla="*/ 74384 h 7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484" h="743841">
                <a:moveTo>
                  <a:pt x="0" y="74384"/>
                </a:moveTo>
                <a:cubicBezTo>
                  <a:pt x="0" y="33303"/>
                  <a:pt x="33303" y="0"/>
                  <a:pt x="74384" y="0"/>
                </a:cubicBezTo>
                <a:lnTo>
                  <a:pt x="3088100" y="0"/>
                </a:lnTo>
                <a:cubicBezTo>
                  <a:pt x="3129181" y="0"/>
                  <a:pt x="3162484" y="33303"/>
                  <a:pt x="3162484" y="74384"/>
                </a:cubicBezTo>
                <a:lnTo>
                  <a:pt x="3162484" y="669457"/>
                </a:lnTo>
                <a:cubicBezTo>
                  <a:pt x="3162484" y="710538"/>
                  <a:pt x="3129181" y="743841"/>
                  <a:pt x="3088100" y="743841"/>
                </a:cubicBezTo>
                <a:lnTo>
                  <a:pt x="74384" y="743841"/>
                </a:lnTo>
                <a:cubicBezTo>
                  <a:pt x="33303" y="743841"/>
                  <a:pt x="0" y="710538"/>
                  <a:pt x="0" y="669457"/>
                </a:cubicBezTo>
                <a:lnTo>
                  <a:pt x="0" y="7438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16" tIns="71316" rIns="71316" bIns="7131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600" kern="1200" dirty="0" smtClean="0"/>
              <a:t>Cạnh-góc-cạnh</a:t>
            </a:r>
            <a:endParaRPr lang="vi-VN" sz="2600" kern="1200" dirty="0"/>
          </a:p>
        </p:txBody>
      </p:sp>
      <p:sp>
        <p:nvSpPr>
          <p:cNvPr id="40" name="Left Arrow 39"/>
          <p:cNvSpPr/>
          <p:nvPr/>
        </p:nvSpPr>
        <p:spPr>
          <a:xfrm rot="9880742">
            <a:off x="1825699" y="3006027"/>
            <a:ext cx="2358934" cy="49280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eform 40"/>
          <p:cNvSpPr/>
          <p:nvPr/>
        </p:nvSpPr>
        <p:spPr>
          <a:xfrm>
            <a:off x="4264969" y="2571344"/>
            <a:ext cx="3977883" cy="800792"/>
          </a:xfrm>
          <a:custGeom>
            <a:avLst/>
            <a:gdLst>
              <a:gd name="connsiteX0" fmla="*/ 0 w 2362517"/>
              <a:gd name="connsiteY0" fmla="*/ 72110 h 721097"/>
              <a:gd name="connsiteX1" fmla="*/ 72110 w 2362517"/>
              <a:gd name="connsiteY1" fmla="*/ 0 h 721097"/>
              <a:gd name="connsiteX2" fmla="*/ 2290407 w 2362517"/>
              <a:gd name="connsiteY2" fmla="*/ 0 h 721097"/>
              <a:gd name="connsiteX3" fmla="*/ 2362517 w 2362517"/>
              <a:gd name="connsiteY3" fmla="*/ 72110 h 721097"/>
              <a:gd name="connsiteX4" fmla="*/ 2362517 w 2362517"/>
              <a:gd name="connsiteY4" fmla="*/ 648987 h 721097"/>
              <a:gd name="connsiteX5" fmla="*/ 2290407 w 2362517"/>
              <a:gd name="connsiteY5" fmla="*/ 721097 h 721097"/>
              <a:gd name="connsiteX6" fmla="*/ 72110 w 2362517"/>
              <a:gd name="connsiteY6" fmla="*/ 721097 h 721097"/>
              <a:gd name="connsiteX7" fmla="*/ 0 w 2362517"/>
              <a:gd name="connsiteY7" fmla="*/ 648987 h 721097"/>
              <a:gd name="connsiteX8" fmla="*/ 0 w 2362517"/>
              <a:gd name="connsiteY8" fmla="*/ 72110 h 72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517" h="721097">
                <a:moveTo>
                  <a:pt x="0" y="72110"/>
                </a:moveTo>
                <a:cubicBezTo>
                  <a:pt x="0" y="32285"/>
                  <a:pt x="32285" y="0"/>
                  <a:pt x="72110" y="0"/>
                </a:cubicBezTo>
                <a:lnTo>
                  <a:pt x="2290407" y="0"/>
                </a:lnTo>
                <a:cubicBezTo>
                  <a:pt x="2330232" y="0"/>
                  <a:pt x="2362517" y="32285"/>
                  <a:pt x="2362517" y="72110"/>
                </a:cubicBezTo>
                <a:lnTo>
                  <a:pt x="2362517" y="648987"/>
                </a:lnTo>
                <a:cubicBezTo>
                  <a:pt x="2362517" y="688812"/>
                  <a:pt x="2330232" y="721097"/>
                  <a:pt x="2290407" y="721097"/>
                </a:cubicBezTo>
                <a:lnTo>
                  <a:pt x="72110" y="721097"/>
                </a:lnTo>
                <a:cubicBezTo>
                  <a:pt x="32285" y="721097"/>
                  <a:pt x="0" y="688812"/>
                  <a:pt x="0" y="648987"/>
                </a:cubicBezTo>
                <a:lnTo>
                  <a:pt x="0" y="7211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50" tIns="70650" rIns="70650" bIns="7065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600" kern="1200" dirty="0" smtClean="0"/>
              <a:t>Góc-cạnh-góc</a:t>
            </a:r>
            <a:endParaRPr lang="vi-VN" sz="2600" kern="1200" dirty="0"/>
          </a:p>
        </p:txBody>
      </p:sp>
      <p:sp>
        <p:nvSpPr>
          <p:cNvPr id="42" name="Left Arrow 41"/>
          <p:cNvSpPr/>
          <p:nvPr/>
        </p:nvSpPr>
        <p:spPr>
          <a:xfrm rot="11692749">
            <a:off x="1641650" y="3780858"/>
            <a:ext cx="2485822" cy="47241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Freeform 42"/>
          <p:cNvSpPr/>
          <p:nvPr/>
        </p:nvSpPr>
        <p:spPr>
          <a:xfrm>
            <a:off x="4264969" y="4003946"/>
            <a:ext cx="3977883" cy="952368"/>
          </a:xfrm>
          <a:custGeom>
            <a:avLst/>
            <a:gdLst>
              <a:gd name="connsiteX0" fmla="*/ 0 w 3615237"/>
              <a:gd name="connsiteY0" fmla="*/ 96949 h 969485"/>
              <a:gd name="connsiteX1" fmla="*/ 96949 w 3615237"/>
              <a:gd name="connsiteY1" fmla="*/ 0 h 969485"/>
              <a:gd name="connsiteX2" fmla="*/ 3518289 w 3615237"/>
              <a:gd name="connsiteY2" fmla="*/ 0 h 969485"/>
              <a:gd name="connsiteX3" fmla="*/ 3615238 w 3615237"/>
              <a:gd name="connsiteY3" fmla="*/ 96949 h 969485"/>
              <a:gd name="connsiteX4" fmla="*/ 3615237 w 3615237"/>
              <a:gd name="connsiteY4" fmla="*/ 872537 h 969485"/>
              <a:gd name="connsiteX5" fmla="*/ 3518288 w 3615237"/>
              <a:gd name="connsiteY5" fmla="*/ 969486 h 969485"/>
              <a:gd name="connsiteX6" fmla="*/ 96949 w 3615237"/>
              <a:gd name="connsiteY6" fmla="*/ 969485 h 969485"/>
              <a:gd name="connsiteX7" fmla="*/ 0 w 3615237"/>
              <a:gd name="connsiteY7" fmla="*/ 872536 h 969485"/>
              <a:gd name="connsiteX8" fmla="*/ 0 w 3615237"/>
              <a:gd name="connsiteY8" fmla="*/ 96949 h 96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5237" h="969485">
                <a:moveTo>
                  <a:pt x="0" y="96949"/>
                </a:moveTo>
                <a:cubicBezTo>
                  <a:pt x="0" y="43406"/>
                  <a:pt x="43406" y="0"/>
                  <a:pt x="96949" y="0"/>
                </a:cubicBezTo>
                <a:lnTo>
                  <a:pt x="3518289" y="0"/>
                </a:lnTo>
                <a:cubicBezTo>
                  <a:pt x="3571832" y="0"/>
                  <a:pt x="3615238" y="43406"/>
                  <a:pt x="3615238" y="96949"/>
                </a:cubicBezTo>
                <a:cubicBezTo>
                  <a:pt x="3615238" y="355478"/>
                  <a:pt x="3615237" y="614008"/>
                  <a:pt x="3615237" y="872537"/>
                </a:cubicBezTo>
                <a:cubicBezTo>
                  <a:pt x="3615237" y="926080"/>
                  <a:pt x="3571831" y="969486"/>
                  <a:pt x="3518288" y="969486"/>
                </a:cubicBezTo>
                <a:lnTo>
                  <a:pt x="96949" y="969485"/>
                </a:lnTo>
                <a:cubicBezTo>
                  <a:pt x="43406" y="969485"/>
                  <a:pt x="0" y="926079"/>
                  <a:pt x="0" y="872536"/>
                </a:cubicBezTo>
                <a:lnTo>
                  <a:pt x="0" y="9694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25" tIns="77925" rIns="77925" bIns="77925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600" kern="1200" dirty="0" smtClean="0"/>
              <a:t>Cạnh huyền-góc nhọn</a:t>
            </a:r>
            <a:endParaRPr lang="vi-VN" sz="2600" kern="1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252377" y="4020074"/>
            <a:ext cx="3990475" cy="962336"/>
            <a:chOff x="6475942" y="733308"/>
            <a:chExt cx="3615237" cy="969485"/>
          </a:xfrm>
          <a:solidFill>
            <a:srgbClr val="002060"/>
          </a:solidFill>
        </p:grpSpPr>
        <p:sp>
          <p:nvSpPr>
            <p:cNvPr id="34" name="Rounded Rectangle 33"/>
            <p:cNvSpPr/>
            <p:nvPr/>
          </p:nvSpPr>
          <p:spPr>
            <a:xfrm>
              <a:off x="6475942" y="733308"/>
              <a:ext cx="3615237" cy="96948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5"/>
            <p:cNvSpPr/>
            <p:nvPr/>
          </p:nvSpPr>
          <p:spPr>
            <a:xfrm>
              <a:off x="6504336" y="761702"/>
              <a:ext cx="3558447" cy="9126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600" kern="1200" dirty="0" smtClean="0">
                  <a:solidFill>
                    <a:schemeClr val="bg1"/>
                  </a:solidFill>
                </a:rPr>
                <a:t>Cạnh huyền-góc nhọn</a:t>
              </a:r>
              <a:endParaRPr lang="vi-VN" sz="2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Freeform 36"/>
          <p:cNvSpPr/>
          <p:nvPr/>
        </p:nvSpPr>
        <p:spPr>
          <a:xfrm>
            <a:off x="444730" y="2396986"/>
            <a:ext cx="2664229" cy="2335034"/>
          </a:xfrm>
          <a:custGeom>
            <a:avLst/>
            <a:gdLst>
              <a:gd name="connsiteX0" fmla="*/ 0 w 2582104"/>
              <a:gd name="connsiteY0" fmla="*/ 1099558 h 2199116"/>
              <a:gd name="connsiteX1" fmla="*/ 1291052 w 2582104"/>
              <a:gd name="connsiteY1" fmla="*/ 0 h 2199116"/>
              <a:gd name="connsiteX2" fmla="*/ 2582104 w 2582104"/>
              <a:gd name="connsiteY2" fmla="*/ 1099558 h 2199116"/>
              <a:gd name="connsiteX3" fmla="*/ 1291052 w 2582104"/>
              <a:gd name="connsiteY3" fmla="*/ 2199116 h 2199116"/>
              <a:gd name="connsiteX4" fmla="*/ 0 w 2582104"/>
              <a:gd name="connsiteY4" fmla="*/ 1099558 h 219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104" h="2199116">
                <a:moveTo>
                  <a:pt x="0" y="1099558"/>
                </a:moveTo>
                <a:cubicBezTo>
                  <a:pt x="0" y="492289"/>
                  <a:pt x="578024" y="0"/>
                  <a:pt x="1291052" y="0"/>
                </a:cubicBezTo>
                <a:cubicBezTo>
                  <a:pt x="2004080" y="0"/>
                  <a:pt x="2582104" y="492289"/>
                  <a:pt x="2582104" y="1099558"/>
                </a:cubicBezTo>
                <a:cubicBezTo>
                  <a:pt x="2582104" y="1706827"/>
                  <a:pt x="2004080" y="2199116"/>
                  <a:pt x="1291052" y="2199116"/>
                </a:cubicBezTo>
                <a:cubicBezTo>
                  <a:pt x="578024" y="2199116"/>
                  <a:pt x="0" y="1706827"/>
                  <a:pt x="0" y="109955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650" tIns="338563" rIns="394650" bIns="33856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600" kern="1200" dirty="0" smtClean="0"/>
              <a:t>Các trường hợp bằng nhau của tam giác vuông</a:t>
            </a:r>
            <a:endParaRPr lang="vi-VN" sz="2600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752360" y="203200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AutoShape 6"/>
          <p:cNvSpPr>
            <a:spLocks noGrp="1" noChangeArrowheads="1"/>
          </p:cNvSpPr>
          <p:nvPr>
            <p:ph type="body" idx="1"/>
          </p:nvPr>
        </p:nvSpPr>
        <p:spPr>
          <a:xfrm>
            <a:off x="272596" y="2238103"/>
            <a:ext cx="9746615" cy="3124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solidFill>
              <a:srgbClr val="FF33CC"/>
            </a:solidFill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b="1" dirty="0" smtClean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marL="533400" indent="-533400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;4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/ SGK – Trang 125                 </a:t>
            </a:r>
            <a:endParaRPr lang="vi-V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HK I : </a:t>
            </a:r>
          </a:p>
          <a:p>
            <a:pPr marL="533400" indent="-533400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 SGK / 139 )</a:t>
            </a:r>
          </a:p>
          <a:p>
            <a:pPr marL="533400" indent="-533400">
              <a:spcBef>
                <a:spcPct val="0"/>
              </a:spcBef>
              <a:buNone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ChangeArrowheads="1" noChangeShapeType="1" noTextEdit="1"/>
          </p:cNvSpPr>
          <p:nvPr/>
        </p:nvSpPr>
        <p:spPr bwMode="auto">
          <a:xfrm>
            <a:off x="4008439" y="260349"/>
            <a:ext cx="5183187" cy="1254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732"/>
              </a:avLst>
            </a:prstTxWarp>
          </a:bodyPr>
          <a:lstStyle/>
          <a:p>
            <a:pPr algn="ctr"/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Hướng dẫn về nhà :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</a:endParaRPr>
          </a:p>
        </p:txBody>
      </p:sp>
      <p:pic>
        <p:nvPicPr>
          <p:cNvPr id="14340" name="Picture 11" descr="Picture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60351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0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561</TotalTime>
  <Words>868</Words>
  <Application>Microsoft Office PowerPoint</Application>
  <PresentationFormat>Custom</PresentationFormat>
  <Paragraphs>130</Paragraphs>
  <Slides>10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41/124sgkCho tam giác ABC. Các tia phân giác của góc B, C cắt nhau ở I. Vẽ ID vuông góc với AB( D thuộc AB), IE vuông góc với BC ( E thuộc BC), IF vuông góc vớiAc( F thuộc Ac).Chứng minh ID=IE=IF </vt:lpstr>
      <vt:lpstr>Bài 42 (trang 124 SGK ): Cho tam giác ABC có góc A = 90o. Kẻ AH vuông góc với BC. Các tam giác AHC và BAC có AC cạnh chung, góc C là góc chung, góc AHC = góc BHC = 90o nhưng hai tam giác này không bằng nhau. Tại sao ở đây không thể áp dụng trường hợp góc - cạnh góc để kết luận tam giác AHC = tam giác BAC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1 (Hai tam giác bằng nhau g-c-g)</dc:title>
  <dc:creator>ACER</dc:creator>
  <cp:lastModifiedBy>Windows User</cp:lastModifiedBy>
  <cp:revision>157</cp:revision>
  <dcterms:created xsi:type="dcterms:W3CDTF">2021-10-07T08:00:25Z</dcterms:created>
  <dcterms:modified xsi:type="dcterms:W3CDTF">2021-10-11T04:56:33Z</dcterms:modified>
</cp:coreProperties>
</file>